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83" r:id="rId1"/>
  </p:sldMasterIdLst>
  <p:notesMasterIdLst>
    <p:notesMasterId r:id="rId65"/>
  </p:notesMasterIdLst>
  <p:sldIdLst>
    <p:sldId id="256" r:id="rId2"/>
    <p:sldId id="312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13" r:id="rId55"/>
    <p:sldId id="314" r:id="rId56"/>
    <p:sldId id="315" r:id="rId57"/>
    <p:sldId id="316" r:id="rId58"/>
    <p:sldId id="339" r:id="rId59"/>
    <p:sldId id="340" r:id="rId60"/>
    <p:sldId id="341" r:id="rId61"/>
    <p:sldId id="342" r:id="rId62"/>
    <p:sldId id="343" r:id="rId63"/>
    <p:sldId id="344" r:id="rId6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ACD281-2377-49D4-B570-55F697712B93}" v="7" dt="2026-03-23T21:12:37.03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3" d="100"/>
          <a:sy n="83" d="100"/>
        </p:scale>
        <p:origin x="35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dimir Geraseev Junior" userId="2bf59f599089f9ce" providerId="LiveId" clId="{5D50AA7C-7963-4235-843E-FB12B3E6AC7D}"/>
    <pc:docChg chg="undo custSel addSld delSld modSld sldOrd">
      <pc:chgData name="Vladimir Geraseev Junior" userId="2bf59f599089f9ce" providerId="LiveId" clId="{5D50AA7C-7963-4235-843E-FB12B3E6AC7D}" dt="2026-03-23T21:15:31.421" v="751"/>
      <pc:docMkLst>
        <pc:docMk/>
      </pc:docMkLst>
      <pc:sldChg chg="addSp delSp modSp add mod modClrScheme chgLayout">
        <pc:chgData name="Vladimir Geraseev Junior" userId="2bf59f599089f9ce" providerId="LiveId" clId="{5D50AA7C-7963-4235-843E-FB12B3E6AC7D}" dt="2026-03-16T21:26:41.833" v="454" actId="20577"/>
        <pc:sldMkLst>
          <pc:docMk/>
          <pc:sldMk cId="0" sldId="257"/>
        </pc:sldMkLst>
        <pc:spChg chg="mod ord">
          <ac:chgData name="Vladimir Geraseev Junior" userId="2bf59f599089f9ce" providerId="LiveId" clId="{5D50AA7C-7963-4235-843E-FB12B3E6AC7D}" dt="2026-03-16T21:26:41.833" v="454" actId="20577"/>
          <ac:spMkLst>
            <pc:docMk/>
            <pc:sldMk cId="0" sldId="257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258"/>
        </pc:sldMkLst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258"/>
            <ac:spMk id="3" creationId="{00000000-0000-0000-0000-000000000000}"/>
          </ac:spMkLst>
        </pc:spChg>
        <pc:spChg chg="del mod">
          <ac:chgData name="Vladimir Geraseev Junior" userId="2bf59f599089f9ce" providerId="LiveId" clId="{5D50AA7C-7963-4235-843E-FB12B3E6AC7D}" dt="2026-03-23T21:01:01.356" v="466"/>
          <ac:spMkLst>
            <pc:docMk/>
            <pc:sldMk cId="0" sldId="258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15.225" v="468" actId="1076"/>
          <ac:spMkLst>
            <pc:docMk/>
            <pc:sldMk cId="0" sldId="258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06.206" v="467" actId="1076"/>
          <ac:spMkLst>
            <pc:docMk/>
            <pc:sldMk cId="0" sldId="258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15.225" v="468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06.206" v="467" actId="1076"/>
          <ac:spMkLst>
            <pc:docMk/>
            <pc:sldMk cId="0" sldId="258"/>
            <ac:spMk id="9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15.225" v="468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06.206" v="467" actId="1076"/>
          <ac:spMkLst>
            <pc:docMk/>
            <pc:sldMk cId="0" sldId="258"/>
            <ac:spMk id="11" creationId="{00000000-0000-0000-0000-000000000000}"/>
          </ac:spMkLst>
        </pc:spChg>
        <pc:spChg chg="add mod">
          <ac:chgData name="Vladimir Geraseev Junior" userId="2bf59f599089f9ce" providerId="LiveId" clId="{5D50AA7C-7963-4235-843E-FB12B3E6AC7D}" dt="2026-03-16T21:26:52.640" v="457"/>
          <ac:spMkLst>
            <pc:docMk/>
            <pc:sldMk cId="0" sldId="258"/>
            <ac:spMk id="16" creationId="{99F33684-4AB8-14C8-ED33-A9C59623C72C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7:01.886" v="461" actId="1076"/>
        <pc:sldMkLst>
          <pc:docMk/>
          <pc:sldMk cId="0" sldId="259"/>
        </pc:sldMkLst>
        <pc:spChg chg="mod ord">
          <ac:chgData name="Vladimir Geraseev Junior" userId="2bf59f599089f9ce" providerId="LiveId" clId="{5D50AA7C-7963-4235-843E-FB12B3E6AC7D}" dt="2026-03-16T21:27:01.886" v="461" actId="1076"/>
          <ac:spMkLst>
            <pc:docMk/>
            <pc:sldMk cId="0" sldId="259"/>
            <ac:spMk id="2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1:40.896" v="473" actId="14100"/>
        <pc:sldMkLst>
          <pc:docMk/>
          <pc:sldMk cId="0" sldId="261"/>
        </pc:sldMkLst>
        <pc:spChg chg="mod ord">
          <ac:chgData name="Vladimir Geraseev Junior" userId="2bf59f599089f9ce" providerId="LiveId" clId="{5D50AA7C-7963-4235-843E-FB12B3E6AC7D}" dt="2026-03-23T21:01:28.871" v="471" actId="1076"/>
          <ac:spMkLst>
            <pc:docMk/>
            <pc:sldMk cId="0" sldId="261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40.896" v="473" actId="14100"/>
          <ac:spMkLst>
            <pc:docMk/>
            <pc:sldMk cId="0" sldId="261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25.356" v="470" actId="14100"/>
          <ac:spMkLst>
            <pc:docMk/>
            <pc:sldMk cId="0" sldId="261"/>
            <ac:spMk id="5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2:08.292" v="508" actId="1037"/>
        <pc:sldMkLst>
          <pc:docMk/>
          <pc:sldMk cId="0" sldId="262"/>
        </pc:sldMkLst>
        <pc:spChg chg="mod">
          <ac:chgData name="Vladimir Geraseev Junior" userId="2bf59f599089f9ce" providerId="LiveId" clId="{5D50AA7C-7963-4235-843E-FB12B3E6AC7D}" dt="2026-03-23T21:02:08.292" v="508" actId="1037"/>
          <ac:spMkLst>
            <pc:docMk/>
            <pc:sldMk cId="0" sldId="262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08.292" v="508" actId="1037"/>
          <ac:spMkLst>
            <pc:docMk/>
            <pc:sldMk cId="0" sldId="262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08.292" v="508" actId="1037"/>
          <ac:spMkLst>
            <pc:docMk/>
            <pc:sldMk cId="0" sldId="262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08.292" v="508" actId="1037"/>
          <ac:spMkLst>
            <pc:docMk/>
            <pc:sldMk cId="0" sldId="262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08.292" v="508" actId="1037"/>
          <ac:spMkLst>
            <pc:docMk/>
            <pc:sldMk cId="0" sldId="262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08.292" v="508" actId="1037"/>
          <ac:spMkLst>
            <pc:docMk/>
            <pc:sldMk cId="0" sldId="262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1:52.711" v="474" actId="1076"/>
          <ac:spMkLst>
            <pc:docMk/>
            <pc:sldMk cId="0" sldId="262"/>
            <ac:spMk id="8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01:55.153" v="475" actId="1076"/>
          <ac:spMkLst>
            <pc:docMk/>
            <pc:sldMk cId="0" sldId="262"/>
            <ac:spMk id="9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4:04.796" v="528" actId="478"/>
        <pc:sldMkLst>
          <pc:docMk/>
          <pc:sldMk cId="0" sldId="263"/>
        </pc:sldMkLst>
        <pc:spChg chg="del mod">
          <ac:chgData name="Vladimir Geraseev Junior" userId="2bf59f599089f9ce" providerId="LiveId" clId="{5D50AA7C-7963-4235-843E-FB12B3E6AC7D}" dt="2026-03-23T21:04:04.796" v="528" actId="478"/>
          <ac:spMkLst>
            <pc:docMk/>
            <pc:sldMk cId="0" sldId="263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4:01.610" v="527" actId="1076"/>
          <ac:spMkLst>
            <pc:docMk/>
            <pc:sldMk cId="0" sldId="263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50.803" v="511" actId="1076"/>
          <ac:spMkLst>
            <pc:docMk/>
            <pc:sldMk cId="0" sldId="263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3:49.705" v="524" actId="1076"/>
          <ac:spMkLst>
            <pc:docMk/>
            <pc:sldMk cId="0" sldId="263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50.803" v="511" actId="1076"/>
          <ac:spMkLst>
            <pc:docMk/>
            <pc:sldMk cId="0" sldId="263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3:46.224" v="523" actId="1076"/>
          <ac:spMkLst>
            <pc:docMk/>
            <pc:sldMk cId="0" sldId="263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50.803" v="511" actId="1076"/>
          <ac:spMkLst>
            <pc:docMk/>
            <pc:sldMk cId="0" sldId="263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3:46.224" v="523" actId="1076"/>
          <ac:spMkLst>
            <pc:docMk/>
            <pc:sldMk cId="0" sldId="263"/>
            <ac:spMk id="9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3:33.184" v="521" actId="14100"/>
          <ac:spMkLst>
            <pc:docMk/>
            <pc:sldMk cId="0" sldId="263"/>
            <ac:spMk id="11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3:33.184" v="521" actId="14100"/>
          <ac:spMkLst>
            <pc:docMk/>
            <pc:sldMk cId="0" sldId="263"/>
            <ac:spMk id="1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3:34.694" v="522" actId="14100"/>
          <ac:spMkLst>
            <pc:docMk/>
            <pc:sldMk cId="0" sldId="263"/>
            <ac:spMk id="1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2:57.173" v="512" actId="1076"/>
          <ac:spMkLst>
            <pc:docMk/>
            <pc:sldMk cId="0" sldId="263"/>
            <ac:spMk id="16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03:56.934" v="526" actId="1076"/>
          <ac:spMkLst>
            <pc:docMk/>
            <pc:sldMk cId="0" sldId="263"/>
            <ac:spMk id="17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4:30.455" v="530" actId="1076"/>
        <pc:sldMkLst>
          <pc:docMk/>
          <pc:sldMk cId="0" sldId="264"/>
        </pc:sldMkLst>
        <pc:spChg chg="mod">
          <ac:chgData name="Vladimir Geraseev Junior" userId="2bf59f599089f9ce" providerId="LiveId" clId="{5D50AA7C-7963-4235-843E-FB12B3E6AC7D}" dt="2026-03-23T21:04:26.555" v="529" actId="1076"/>
          <ac:spMkLst>
            <pc:docMk/>
            <pc:sldMk cId="0" sldId="264"/>
            <ac:spMk id="9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04:30.455" v="530" actId="1076"/>
          <ac:spMkLst>
            <pc:docMk/>
            <pc:sldMk cId="0" sldId="264"/>
            <ac:spMk id="10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65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65"/>
            <ac:spMk id="17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66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66"/>
            <ac:spMk id="11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67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67"/>
            <ac:spMk id="2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68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68"/>
            <ac:spMk id="2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5:05.606" v="532" actId="1076"/>
        <pc:sldMkLst>
          <pc:docMk/>
          <pc:sldMk cId="0" sldId="269"/>
        </pc:sldMkLst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5:03.206" v="531" actId="1076"/>
          <ac:spMkLst>
            <pc:docMk/>
            <pc:sldMk cId="0" sldId="269"/>
            <ac:spMk id="9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05:05.606" v="532" actId="1076"/>
          <ac:spMkLst>
            <pc:docMk/>
            <pc:sldMk cId="0" sldId="269"/>
            <ac:spMk id="10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70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70"/>
            <ac:spMk id="12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5:15.456" v="533" actId="1076"/>
        <pc:sldMkLst>
          <pc:docMk/>
          <pc:sldMk cId="0" sldId="271"/>
        </pc:sldMkLst>
        <pc:spChg chg="mod ord">
          <ac:chgData name="Vladimir Geraseev Junior" userId="2bf59f599089f9ce" providerId="LiveId" clId="{5D50AA7C-7963-4235-843E-FB12B3E6AC7D}" dt="2026-03-23T21:05:15.456" v="533" actId="1076"/>
          <ac:spMkLst>
            <pc:docMk/>
            <pc:sldMk cId="0" sldId="271"/>
            <ac:spMk id="8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5:28.306" v="535" actId="1076"/>
        <pc:sldMkLst>
          <pc:docMk/>
          <pc:sldMk cId="0" sldId="272"/>
        </pc:sldMkLst>
        <pc:spChg chg="mod ord">
          <ac:chgData name="Vladimir Geraseev Junior" userId="2bf59f599089f9ce" providerId="LiveId" clId="{5D50AA7C-7963-4235-843E-FB12B3E6AC7D}" dt="2026-03-23T21:05:28.306" v="535" actId="1076"/>
          <ac:spMkLst>
            <pc:docMk/>
            <pc:sldMk cId="0" sldId="272"/>
            <ac:spMk id="6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5:22.916" v="534" actId="1076"/>
        <pc:sldMkLst>
          <pc:docMk/>
          <pc:sldMk cId="0" sldId="273"/>
        </pc:sldMkLst>
        <pc:spChg chg="mod ord">
          <ac:chgData name="Vladimir Geraseev Junior" userId="2bf59f599089f9ce" providerId="LiveId" clId="{5D50AA7C-7963-4235-843E-FB12B3E6AC7D}" dt="2026-03-23T21:05:22.916" v="534" actId="1076"/>
          <ac:spMkLst>
            <pc:docMk/>
            <pc:sldMk cId="0" sldId="273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5:34.945" v="536" actId="1076"/>
        <pc:sldMkLst>
          <pc:docMk/>
          <pc:sldMk cId="0" sldId="274"/>
        </pc:sldMkLst>
        <pc:spChg chg="mod ord">
          <ac:chgData name="Vladimir Geraseev Junior" userId="2bf59f599089f9ce" providerId="LiveId" clId="{5D50AA7C-7963-4235-843E-FB12B3E6AC7D}" dt="2026-03-23T21:05:34.945" v="536" actId="1076"/>
          <ac:spMkLst>
            <pc:docMk/>
            <pc:sldMk cId="0" sldId="274"/>
            <ac:spMk id="5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5:43.351" v="537" actId="1076"/>
        <pc:sldMkLst>
          <pc:docMk/>
          <pc:sldMk cId="0" sldId="275"/>
        </pc:sldMkLst>
        <pc:spChg chg="mod ord">
          <ac:chgData name="Vladimir Geraseev Junior" userId="2bf59f599089f9ce" providerId="LiveId" clId="{5D50AA7C-7963-4235-843E-FB12B3E6AC7D}" dt="2026-03-23T21:05:43.351" v="537" actId="1076"/>
          <ac:spMkLst>
            <pc:docMk/>
            <pc:sldMk cId="0" sldId="275"/>
            <ac:spMk id="8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5:57.333" v="538" actId="1076"/>
        <pc:sldMkLst>
          <pc:docMk/>
          <pc:sldMk cId="0" sldId="276"/>
        </pc:sldMkLst>
        <pc:spChg chg="mod ord">
          <ac:chgData name="Vladimir Geraseev Junior" userId="2bf59f599089f9ce" providerId="LiveId" clId="{5D50AA7C-7963-4235-843E-FB12B3E6AC7D}" dt="2026-03-23T21:05:57.333" v="538" actId="1076"/>
          <ac:spMkLst>
            <pc:docMk/>
            <pc:sldMk cId="0" sldId="276"/>
            <ac:spMk id="10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77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77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6:05.568" v="539" actId="1076"/>
        <pc:sldMkLst>
          <pc:docMk/>
          <pc:sldMk cId="0" sldId="278"/>
        </pc:sldMkLst>
        <pc:spChg chg="mod ord">
          <ac:chgData name="Vladimir Geraseev Junior" userId="2bf59f599089f9ce" providerId="LiveId" clId="{5D50AA7C-7963-4235-843E-FB12B3E6AC7D}" dt="2026-03-23T21:06:05.568" v="539" actId="1076"/>
          <ac:spMkLst>
            <pc:docMk/>
            <pc:sldMk cId="0" sldId="278"/>
            <ac:spMk id="9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79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79"/>
            <ac:spMk id="8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6:12.717" v="540" actId="1076"/>
        <pc:sldMkLst>
          <pc:docMk/>
          <pc:sldMk cId="0" sldId="280"/>
        </pc:sldMkLst>
        <pc:spChg chg="mod ord">
          <ac:chgData name="Vladimir Geraseev Junior" userId="2bf59f599089f9ce" providerId="LiveId" clId="{5D50AA7C-7963-4235-843E-FB12B3E6AC7D}" dt="2026-03-23T21:06:12.717" v="540" actId="1076"/>
          <ac:spMkLst>
            <pc:docMk/>
            <pc:sldMk cId="0" sldId="280"/>
            <ac:spMk id="9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1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1"/>
            <ac:spMk id="7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2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2"/>
            <ac:spMk id="7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3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3"/>
            <ac:spMk id="5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4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4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5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5"/>
            <ac:spMk id="9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6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6"/>
            <ac:spMk id="6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7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7"/>
            <ac:spMk id="6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8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8"/>
            <ac:spMk id="5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89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89"/>
            <ac:spMk id="6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6:29.243" v="541" actId="1076"/>
        <pc:sldMkLst>
          <pc:docMk/>
          <pc:sldMk cId="0" sldId="290"/>
        </pc:sldMkLst>
        <pc:spChg chg="mod ord">
          <ac:chgData name="Vladimir Geraseev Junior" userId="2bf59f599089f9ce" providerId="LiveId" clId="{5D50AA7C-7963-4235-843E-FB12B3E6AC7D}" dt="2026-03-23T21:06:29.243" v="541" actId="1076"/>
          <ac:spMkLst>
            <pc:docMk/>
            <pc:sldMk cId="0" sldId="290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91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91"/>
            <ac:spMk id="3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292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92"/>
            <ac:spMk id="15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6:33.083" v="542" actId="1076"/>
        <pc:sldMkLst>
          <pc:docMk/>
          <pc:sldMk cId="0" sldId="293"/>
        </pc:sldMkLst>
        <pc:spChg chg="mod ord">
          <ac:chgData name="Vladimir Geraseev Junior" userId="2bf59f599089f9ce" providerId="LiveId" clId="{5D50AA7C-7963-4235-843E-FB12B3E6AC7D}" dt="2026-03-23T21:06:33.083" v="542" actId="1076"/>
          <ac:spMkLst>
            <pc:docMk/>
            <pc:sldMk cId="0" sldId="293"/>
            <ac:spMk id="3" creationId="{00000000-0000-0000-0000-000000000000}"/>
          </ac:spMkLst>
        </pc:spChg>
      </pc:sldChg>
      <pc:sldChg chg="modSp add mod modClrScheme chgLayout">
        <pc:chgData name="Vladimir Geraseev Junior" userId="2bf59f599089f9ce" providerId="LiveId" clId="{5D50AA7C-7963-4235-843E-FB12B3E6AC7D}" dt="2026-03-23T21:06:39.513" v="543" actId="1076"/>
        <pc:sldMkLst>
          <pc:docMk/>
          <pc:sldMk cId="0" sldId="294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294"/>
            <ac:spMk id="2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06:39.513" v="543" actId="1076"/>
          <ac:spMkLst>
            <pc:docMk/>
            <pc:sldMk cId="0" sldId="294"/>
            <ac:spMk id="3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6:45.810" v="544" actId="1076"/>
        <pc:sldMkLst>
          <pc:docMk/>
          <pc:sldMk cId="0" sldId="295"/>
        </pc:sldMkLst>
        <pc:spChg chg="mod ord">
          <ac:chgData name="Vladimir Geraseev Junior" userId="2bf59f599089f9ce" providerId="LiveId" clId="{5D50AA7C-7963-4235-843E-FB12B3E6AC7D}" dt="2026-03-23T21:06:45.810" v="544" actId="1076"/>
          <ac:spMkLst>
            <pc:docMk/>
            <pc:sldMk cId="0" sldId="295"/>
            <ac:spMk id="16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06:56.793" v="545" actId="1076"/>
        <pc:sldMkLst>
          <pc:docMk/>
          <pc:sldMk cId="0" sldId="296"/>
        </pc:sldMkLst>
        <pc:spChg chg="mod ord">
          <ac:chgData name="Vladimir Geraseev Junior" userId="2bf59f599089f9ce" providerId="LiveId" clId="{5D50AA7C-7963-4235-843E-FB12B3E6AC7D}" dt="2026-03-23T21:06:56.793" v="545" actId="1076"/>
          <ac:spMkLst>
            <pc:docMk/>
            <pc:sldMk cId="0" sldId="296"/>
            <ac:spMk id="8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297"/>
        </pc:sldMkLst>
        <pc:spChg chg="mod ord">
          <ac:chgData name="Vladimir Geraseev Junior" userId="2bf59f599089f9ce" providerId="LiveId" clId="{5D50AA7C-7963-4235-843E-FB12B3E6AC7D}" dt="2026-03-23T21:07:11.629" v="554" actId="20577"/>
          <ac:spMkLst>
            <pc:docMk/>
            <pc:sldMk cId="0" sldId="297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19.620" v="562" actId="14100"/>
          <ac:spMkLst>
            <pc:docMk/>
            <pc:sldMk cId="0" sldId="297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297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33.271" v="571" actId="14100"/>
          <ac:spMkLst>
            <pc:docMk/>
            <pc:sldMk cId="0" sldId="297"/>
            <ac:spMk id="10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298"/>
        </pc:sldMkLst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298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53.630" v="572" actId="14100"/>
          <ac:spMkLst>
            <pc:docMk/>
            <pc:sldMk cId="0" sldId="298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53.630" v="572" actId="14100"/>
          <ac:spMkLst>
            <pc:docMk/>
            <pc:sldMk cId="0" sldId="298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53.630" v="572" actId="14100"/>
          <ac:spMkLst>
            <pc:docMk/>
            <pc:sldMk cId="0" sldId="298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298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53.630" v="572" actId="14100"/>
          <ac:spMkLst>
            <pc:docMk/>
            <pc:sldMk cId="0" sldId="298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298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53.630" v="572" actId="14100"/>
          <ac:spMkLst>
            <pc:docMk/>
            <pc:sldMk cId="0" sldId="298"/>
            <ac:spMk id="9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53.630" v="572" actId="14100"/>
          <ac:spMkLst>
            <pc:docMk/>
            <pc:sldMk cId="0" sldId="298"/>
            <ac:spMk id="10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7:53.630" v="572" actId="14100"/>
          <ac:spMkLst>
            <pc:docMk/>
            <pc:sldMk cId="0" sldId="298"/>
            <ac:spMk id="11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04.541" v="586" actId="20577"/>
          <ac:spMkLst>
            <pc:docMk/>
            <pc:sldMk cId="0" sldId="298"/>
            <ac:spMk id="12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08:31.085" v="603" actId="20577"/>
        <pc:sldMkLst>
          <pc:docMk/>
          <pc:sldMk cId="0" sldId="299"/>
        </pc:sldMkLst>
        <pc:spChg chg="mod ord">
          <ac:chgData name="Vladimir Geraseev Junior" userId="2bf59f599089f9ce" providerId="LiveId" clId="{5D50AA7C-7963-4235-843E-FB12B3E6AC7D}" dt="2026-03-23T21:08:25.131" v="596" actId="20577"/>
          <ac:spMkLst>
            <pc:docMk/>
            <pc:sldMk cId="0" sldId="299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9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31.085" v="603" actId="20577"/>
          <ac:spMkLst>
            <pc:docMk/>
            <pc:sldMk cId="0" sldId="299"/>
            <ac:spMk id="10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11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1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1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8:17.188" v="588" actId="1076"/>
          <ac:spMkLst>
            <pc:docMk/>
            <pc:sldMk cId="0" sldId="299"/>
            <ac:spMk id="14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0"/>
        </pc:sldMkLst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0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0"/>
            <ac:spMk id="6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0"/>
            <ac:spMk id="9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1"/>
        </pc:sldMkLst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1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1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1"/>
            <ac:spMk id="8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2"/>
        </pc:sldMkLst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2"/>
            <ac:spMk id="3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2"/>
            <ac:spMk id="12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3"/>
        </pc:sldMkLst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3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3"/>
            <ac:spMk id="11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3"/>
            <ac:spMk id="1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4"/>
        </pc:sldMkLst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4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4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4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4"/>
            <ac:spMk id="8" creationId="{00000000-0000-0000-0000-000000000000}"/>
          </ac:spMkLst>
        </pc:spChg>
      </pc:sldChg>
      <pc:sldChg chg="addSp delSp modSp add del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5"/>
        </pc:sldMkLst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5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5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5"/>
            <ac:spMk id="7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5"/>
            <ac:spMk id="10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6"/>
        </pc:sldMkLst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6"/>
            <ac:spMk id="14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7"/>
        </pc:sldMkLst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9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39.317" v="612" actId="1076"/>
          <ac:spMkLst>
            <pc:docMk/>
            <pc:sldMk cId="0" sldId="307"/>
            <ac:spMk id="10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7"/>
            <ac:spMk id="11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39.317" v="612" actId="1076"/>
          <ac:spMkLst>
            <pc:docMk/>
            <pc:sldMk cId="0" sldId="307"/>
            <ac:spMk id="1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09:45.843" v="613" actId="1076"/>
          <ac:spMkLst>
            <pc:docMk/>
            <pc:sldMk cId="0" sldId="307"/>
            <ac:spMk id="13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1:16.696" v="663"/>
          <ac:spMkLst>
            <pc:docMk/>
            <pc:sldMk cId="0" sldId="307"/>
            <ac:spMk id="14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08"/>
        </pc:sldMkLst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8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08"/>
            <ac:spMk id="9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0:30.405" v="646" actId="20577"/>
          <ac:spMkLst>
            <pc:docMk/>
            <pc:sldMk cId="0" sldId="308"/>
            <ac:spMk id="10" creationId="{00000000-0000-0000-0000-000000000000}"/>
          </ac:spMkLst>
        </pc:spChg>
      </pc:sldChg>
      <pc:sldChg chg="add">
        <pc:chgData name="Vladimir Geraseev Junior" userId="2bf59f599089f9ce" providerId="LiveId" clId="{5D50AA7C-7963-4235-843E-FB12B3E6AC7D}" dt="2026-03-16T21:24:10.650" v="433"/>
        <pc:sldMkLst>
          <pc:docMk/>
          <pc:sldMk cId="0" sldId="312"/>
        </pc:sldMkLst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13"/>
        </pc:sldMkLst>
        <pc:spChg chg="mod ord">
          <ac:chgData name="Vladimir Geraseev Junior" userId="2bf59f599089f9ce" providerId="LiveId" clId="{5D50AA7C-7963-4235-843E-FB12B3E6AC7D}" dt="2026-03-23T21:10:16.274" v="625" actId="20577"/>
          <ac:spMkLst>
            <pc:docMk/>
            <pc:sldMk cId="0" sldId="313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13"/>
            <ac:spMk id="9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14"/>
        </pc:sldMkLst>
        <pc:spChg chg="mod">
          <ac:chgData name="Vladimir Geraseev Junior" userId="2bf59f599089f9ce" providerId="LiveId" clId="{5D50AA7C-7963-4235-843E-FB12B3E6AC7D}" dt="2026-03-23T21:10:41.757" v="647" actId="1076"/>
          <ac:spMkLst>
            <pc:docMk/>
            <pc:sldMk cId="0" sldId="314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0:41.757" v="647" actId="1076"/>
          <ac:spMkLst>
            <pc:docMk/>
            <pc:sldMk cId="0" sldId="314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0:41.757" v="647" actId="1076"/>
          <ac:spMkLst>
            <pc:docMk/>
            <pc:sldMk cId="0" sldId="314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0:41.757" v="647" actId="1076"/>
          <ac:spMkLst>
            <pc:docMk/>
            <pc:sldMk cId="0" sldId="314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14"/>
            <ac:spMk id="6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0:47.779" v="655" actId="20577"/>
          <ac:spMkLst>
            <pc:docMk/>
            <pc:sldMk cId="0" sldId="314"/>
            <ac:spMk id="7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5:31.421" v="751"/>
        <pc:sldMkLst>
          <pc:docMk/>
          <pc:sldMk cId="0" sldId="315"/>
        </pc:sldMkLst>
        <pc:spChg chg="mod ord">
          <ac:chgData name="Vladimir Geraseev Junior" userId="2bf59f599089f9ce" providerId="LiveId" clId="{5D50AA7C-7963-4235-843E-FB12B3E6AC7D}" dt="2026-03-23T21:15:23.623" v="748" actId="1076"/>
          <ac:spMkLst>
            <pc:docMk/>
            <pc:sldMk cId="0" sldId="315"/>
            <ac:spMk id="3" creationId="{00000000-0000-0000-0000-000000000000}"/>
          </ac:spMkLst>
        </pc:spChg>
        <pc:spChg chg="del mod">
          <ac:chgData name="Vladimir Geraseev Junior" userId="2bf59f599089f9ce" providerId="LiveId" clId="{5D50AA7C-7963-4235-843E-FB12B3E6AC7D}" dt="2026-03-23T21:15:31.421" v="751"/>
          <ac:spMkLst>
            <pc:docMk/>
            <pc:sldMk cId="0" sldId="315"/>
            <ac:spMk id="4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5:14.936" v="745" actId="1076"/>
          <ac:spMkLst>
            <pc:docMk/>
            <pc:sldMk cId="0" sldId="315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5:14.936" v="745" actId="1076"/>
          <ac:spMkLst>
            <pc:docMk/>
            <pc:sldMk cId="0" sldId="315"/>
            <ac:spMk id="6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5:14.936" v="745" actId="1076"/>
          <ac:spMkLst>
            <pc:docMk/>
            <pc:sldMk cId="0" sldId="315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5:14.936" v="745" actId="1076"/>
          <ac:spMkLst>
            <pc:docMk/>
            <pc:sldMk cId="0" sldId="315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5:14.936" v="745" actId="1076"/>
          <ac:spMkLst>
            <pc:docMk/>
            <pc:sldMk cId="0" sldId="315"/>
            <ac:spMk id="9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5:14.936" v="745" actId="1076"/>
          <ac:spMkLst>
            <pc:docMk/>
            <pc:sldMk cId="0" sldId="315"/>
            <ac:spMk id="10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5:14.936" v="745" actId="1076"/>
          <ac:spMkLst>
            <pc:docMk/>
            <pc:sldMk cId="0" sldId="315"/>
            <ac:spMk id="11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4:47.586" v="743" actId="1076"/>
        <pc:sldMkLst>
          <pc:docMk/>
          <pc:sldMk cId="0" sldId="316"/>
        </pc:sldMkLst>
        <pc:spChg chg="mod ord">
          <ac:chgData name="Vladimir Geraseev Junior" userId="2bf59f599089f9ce" providerId="LiveId" clId="{5D50AA7C-7963-4235-843E-FB12B3E6AC7D}" dt="2026-03-23T21:14:15.391" v="739" actId="1076"/>
          <ac:spMkLst>
            <pc:docMk/>
            <pc:sldMk cId="0" sldId="316"/>
            <ac:spMk id="3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4:19.712" v="740" actId="1076"/>
          <ac:spMkLst>
            <pc:docMk/>
            <pc:sldMk cId="0" sldId="316"/>
            <ac:spMk id="5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4:42.505" v="742" actId="20577"/>
          <ac:spMkLst>
            <pc:docMk/>
            <pc:sldMk cId="0" sldId="316"/>
            <ac:spMk id="7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4:30.026" v="741" actId="1076"/>
          <ac:spMkLst>
            <pc:docMk/>
            <pc:sldMk cId="0" sldId="316"/>
            <ac:spMk id="8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4:47.586" v="743" actId="1076"/>
          <ac:spMkLst>
            <pc:docMk/>
            <pc:sldMk cId="0" sldId="316"/>
            <ac:spMk id="9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16T21:25:20.892" v="438" actId="700"/>
        <pc:sldMkLst>
          <pc:docMk/>
          <pc:sldMk cId="0" sldId="339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339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4:02.164" v="738" actId="14100"/>
        <pc:sldMkLst>
          <pc:docMk/>
          <pc:sldMk cId="0" sldId="340"/>
        </pc:sldMkLst>
        <pc:spChg chg="mod ord">
          <ac:chgData name="Vladimir Geraseev Junior" userId="2bf59f599089f9ce" providerId="LiveId" clId="{5D50AA7C-7963-4235-843E-FB12B3E6AC7D}" dt="2026-03-23T21:14:02.164" v="738" actId="14100"/>
          <ac:spMkLst>
            <pc:docMk/>
            <pc:sldMk cId="0" sldId="340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3:43.691" v="736" actId="20577"/>
        <pc:sldMkLst>
          <pc:docMk/>
          <pc:sldMk cId="0" sldId="341"/>
        </pc:sldMkLst>
        <pc:spChg chg="mod ord">
          <ac:chgData name="Vladimir Geraseev Junior" userId="2bf59f599089f9ce" providerId="LiveId" clId="{5D50AA7C-7963-4235-843E-FB12B3E6AC7D}" dt="2026-03-23T21:12:47.069" v="683" actId="14100"/>
          <ac:spMkLst>
            <pc:docMk/>
            <pc:sldMk cId="0" sldId="341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3:43.691" v="736" actId="20577"/>
          <ac:spMkLst>
            <pc:docMk/>
            <pc:sldMk cId="0" sldId="341"/>
            <ac:spMk id="3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2:37.038" v="681"/>
        <pc:sldMkLst>
          <pc:docMk/>
          <pc:sldMk cId="0" sldId="342"/>
        </pc:sldMkLst>
        <pc:spChg chg="mod">
          <ac:chgData name="Vladimir Geraseev Junior" userId="2bf59f599089f9ce" providerId="LiveId" clId="{5D50AA7C-7963-4235-843E-FB12B3E6AC7D}" dt="2026-03-23T21:12:37.038" v="681"/>
          <ac:spMkLst>
            <pc:docMk/>
            <pc:sldMk cId="0" sldId="342"/>
            <ac:spMk id="2" creationId="{00000000-0000-0000-0000-000000000000}"/>
          </ac:spMkLst>
        </pc:spChg>
        <pc:spChg chg="mod ord">
          <ac:chgData name="Vladimir Geraseev Junior" userId="2bf59f599089f9ce" providerId="LiveId" clId="{5D50AA7C-7963-4235-843E-FB12B3E6AC7D}" dt="2026-03-23T21:12:03.507" v="674" actId="14100"/>
          <ac:spMkLst>
            <pc:docMk/>
            <pc:sldMk cId="0" sldId="342"/>
            <ac:spMk id="3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33.606" v="665" actId="14100"/>
        <pc:sldMkLst>
          <pc:docMk/>
          <pc:sldMk cId="0" sldId="343"/>
        </pc:sldMkLst>
        <pc:spChg chg="mod ord">
          <ac:chgData name="Vladimir Geraseev Junior" userId="2bf59f599089f9ce" providerId="LiveId" clId="{5D50AA7C-7963-4235-843E-FB12B3E6AC7D}" dt="2026-03-23T21:11:33.606" v="665" actId="14100"/>
          <ac:spMkLst>
            <pc:docMk/>
            <pc:sldMk cId="0" sldId="343"/>
            <ac:spMk id="2" creationId="{00000000-0000-0000-0000-000000000000}"/>
          </ac:spMkLst>
        </pc:spChg>
      </pc:sldChg>
      <pc:sldChg chg="addSp delSp modSp add mod modClrScheme chgLayout">
        <pc:chgData name="Vladimir Geraseev Junior" userId="2bf59f599089f9ce" providerId="LiveId" clId="{5D50AA7C-7963-4235-843E-FB12B3E6AC7D}" dt="2026-03-23T21:11:16.696" v="663"/>
        <pc:sldMkLst>
          <pc:docMk/>
          <pc:sldMk cId="0" sldId="344"/>
        </pc:sldMkLst>
        <pc:spChg chg="mod ord">
          <ac:chgData name="Vladimir Geraseev Junior" userId="2bf59f599089f9ce" providerId="LiveId" clId="{5D50AA7C-7963-4235-843E-FB12B3E6AC7D}" dt="2026-03-16T21:25:20.892" v="438" actId="700"/>
          <ac:spMkLst>
            <pc:docMk/>
            <pc:sldMk cId="0" sldId="344"/>
            <ac:spMk id="2" creationId="{00000000-0000-0000-0000-000000000000}"/>
          </ac:spMkLst>
        </pc:spChg>
        <pc:spChg chg="mod">
          <ac:chgData name="Vladimir Geraseev Junior" userId="2bf59f599089f9ce" providerId="LiveId" clId="{5D50AA7C-7963-4235-843E-FB12B3E6AC7D}" dt="2026-03-23T21:11:16.696" v="663"/>
          <ac:spMkLst>
            <pc:docMk/>
            <pc:sldMk cId="0" sldId="344"/>
            <ac:spMk id="3" creationId="{00000000-0000-0000-0000-000000000000}"/>
          </ac:spMkLst>
        </pc:spChg>
      </pc:sldChg>
      <pc:sldMasterChg chg="delSldLayout">
        <pc:chgData name="Vladimir Geraseev Junior" userId="2bf59f599089f9ce" providerId="LiveId" clId="{5D50AA7C-7963-4235-843E-FB12B3E6AC7D}" dt="2026-03-16T21:23:48.287" v="430" actId="47"/>
        <pc:sldMasterMkLst>
          <pc:docMk/>
          <pc:sldMasterMk cId="2455574373" sldId="2147483883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4" name="Shape 6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68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270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065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6495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62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682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561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386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1210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o do Título"/>
          <p:cNvSpPr txBox="1">
            <a:spLocks noGrp="1"/>
          </p:cNvSpPr>
          <p:nvPr>
            <p:ph type="title"/>
          </p:nvPr>
        </p:nvSpPr>
        <p:spPr>
          <a:xfrm>
            <a:off x="889508" y="677416"/>
            <a:ext cx="9565006" cy="57404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Texto do Título</a:t>
            </a:r>
          </a:p>
        </p:txBody>
      </p:sp>
      <p:sp>
        <p:nvSpPr>
          <p:cNvPr id="32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889508" y="1381081"/>
            <a:ext cx="8629651" cy="462216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8765091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85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hlink"/>
                </a:solidFill>
                <a:latin typeface="Segoe Print"/>
                <a:cs typeface="Segoe Prin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003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750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57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07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02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56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41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67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9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" y="-298175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6CB4B4D-7CA3-9044-876B-883B54F8677D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39484AD-210C-C677-D52B-8157C0E3C84A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-565518" y="-1381539"/>
            <a:ext cx="13923709" cy="4177112"/>
          </a:xfrm>
          <a:prstGeom prst="rect">
            <a:avLst/>
          </a:prstGeom>
        </p:spPr>
      </p:pic>
      <p:pic>
        <p:nvPicPr>
          <p:cNvPr id="9" name="bg object 23">
            <a:extLst>
              <a:ext uri="{FF2B5EF4-FFF2-40B4-BE49-F238E27FC236}">
                <a16:creationId xmlns:a16="http://schemas.microsoft.com/office/drawing/2014/main" id="{510B35BE-3EB6-8E66-DE2C-DF0CC13E9C40}"/>
              </a:ext>
            </a:extLst>
          </p:cNvPr>
          <p:cNvPicPr/>
          <p:nvPr userDrawn="1"/>
        </p:nvPicPr>
        <p:blipFill>
          <a:blip r:embed="rId23" cstate="print"/>
          <a:stretch>
            <a:fillRect/>
          </a:stretch>
        </p:blipFill>
        <p:spPr>
          <a:xfrm>
            <a:off x="0" y="609600"/>
            <a:ext cx="12192000" cy="172138"/>
          </a:xfrm>
          <a:prstGeom prst="rect">
            <a:avLst/>
          </a:prstGeom>
        </p:spPr>
      </p:pic>
      <p:sp>
        <p:nvSpPr>
          <p:cNvPr id="10" name="bg object 24">
            <a:extLst>
              <a:ext uri="{FF2B5EF4-FFF2-40B4-BE49-F238E27FC236}">
                <a16:creationId xmlns:a16="http://schemas.microsoft.com/office/drawing/2014/main" id="{1CFBC33A-C602-68A4-D86A-3D0E7B06D87D}"/>
              </a:ext>
            </a:extLst>
          </p:cNvPr>
          <p:cNvSpPr/>
          <p:nvPr userDrawn="1"/>
        </p:nvSpPr>
        <p:spPr>
          <a:xfrm>
            <a:off x="0" y="595779"/>
            <a:ext cx="12192000" cy="64471"/>
          </a:xfrm>
          <a:custGeom>
            <a:avLst/>
            <a:gdLst/>
            <a:ahLst/>
            <a:cxnLst/>
            <a:rect l="l" t="t" r="r" b="b"/>
            <a:pathLst>
              <a:path w="9144000" h="50800">
                <a:moveTo>
                  <a:pt x="0" y="50800"/>
                </a:moveTo>
                <a:lnTo>
                  <a:pt x="9144000" y="50800"/>
                </a:lnTo>
                <a:lnTo>
                  <a:pt x="9144000" y="0"/>
                </a:lnTo>
                <a:lnTo>
                  <a:pt x="0" y="0"/>
                </a:lnTo>
                <a:lnTo>
                  <a:pt x="0" y="50800"/>
                </a:lnTo>
                <a:close/>
              </a:path>
            </a:pathLst>
          </a:custGeom>
          <a:solidFill>
            <a:srgbClr val="17242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557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  <p:sldLayoutId id="2147483895" r:id="rId12"/>
    <p:sldLayoutId id="2147483896" r:id="rId13"/>
    <p:sldLayoutId id="2147483897" r:id="rId14"/>
    <p:sldLayoutId id="2147483898" r:id="rId15"/>
    <p:sldLayoutId id="2147483899" r:id="rId16"/>
    <p:sldLayoutId id="2147483900" r:id="rId17"/>
    <p:sldLayoutId id="2147483901" r:id="rId18"/>
    <p:sldLayoutId id="2147483902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9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gJoUcW" TargetMode="Externa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sql.fr/" TargetMode="External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9.xml"/><Relationship Id="rId5" Type="http://schemas.openxmlformats.org/officeDocument/2006/relationships/hyperlink" Target="http://www.mysql.it/" TargetMode="External"/><Relationship Id="rId4" Type="http://schemas.openxmlformats.org/officeDocument/2006/relationships/hyperlink" Target="http://www.mysql.de/" TargetMode="Externa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eU3CN6" TargetMode="External"/><Relationship Id="rId1" Type="http://schemas.openxmlformats.org/officeDocument/2006/relationships/slideLayout" Target="../slideLayouts/slideLayout1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org.cirp.usp.br/SSI/SSI2003/Palest/P03-Apresentacao.pdf" TargetMode="External"/><Relationship Id="rId7" Type="http://schemas.openxmlformats.org/officeDocument/2006/relationships/hyperlink" Target="http://imasters.com.br/artigo/5179/sql_injection_no_php_o_que_e_e_como_se_proteger" TargetMode="External"/><Relationship Id="rId2" Type="http://schemas.openxmlformats.org/officeDocument/2006/relationships/hyperlink" Target="http://dev.mysql.com/doc/refman/4.1/pt/privileges.html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pt.wikipedia.org/wiki/Seguran" TargetMode="External"/><Relationship Id="rId5" Type="http://schemas.openxmlformats.org/officeDocument/2006/relationships/hyperlink" Target="http://bit.ly/i9diim" TargetMode="External"/><Relationship Id="rId4" Type="http://schemas.openxmlformats.org/officeDocument/2006/relationships/hyperlink" Target="http://www.sqlsecurity.com/FAQs/SQLInjectionFAQ/tabid/56/Default.asp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object 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R="5080">
              <a:defRPr sz="4900"/>
            </a:pPr>
            <a:r>
              <a:rPr lang="pt-BR" dirty="0"/>
              <a:t>Auditoria em sistemas e segurança da informação</a:t>
            </a:r>
            <a:endParaRPr lang="pt-BR" spc="-100" dirty="0"/>
          </a:p>
        </p:txBody>
      </p:sp>
      <p:sp>
        <p:nvSpPr>
          <p:cNvPr id="2" name="Subtítulo 1">
            <a:extLst>
              <a:ext uri="{FF2B5EF4-FFF2-40B4-BE49-F238E27FC236}">
                <a16:creationId xmlns:a16="http://schemas.microsoft.com/office/drawing/2014/main" id="{0730FA70-4B50-2F27-52B7-FCC5FB5B7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809998"/>
            <a:ext cx="8689976" cy="1371599"/>
          </a:xfrm>
        </p:spPr>
        <p:txBody>
          <a:bodyPr/>
          <a:lstStyle/>
          <a:p>
            <a:endParaRPr lang="pt-BR"/>
          </a:p>
        </p:txBody>
      </p:sp>
      <p:sp>
        <p:nvSpPr>
          <p:cNvPr id="67" name="object 14"/>
          <p:cNvSpPr txBox="1"/>
          <p:nvPr/>
        </p:nvSpPr>
        <p:spPr>
          <a:xfrm>
            <a:off x="4377129" y="5470232"/>
            <a:ext cx="7377804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5080" algn="r">
              <a:spcBef>
                <a:spcPts val="1100"/>
              </a:spcBef>
              <a:defRPr sz="2800" spc="-10">
                <a:solidFill>
                  <a:srgbClr val="7E7E7E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/>
          </a:p>
          <a:p>
            <a:pPr marR="5080" algn="r">
              <a:spcBef>
                <a:spcPts val="1100"/>
              </a:spcBef>
              <a:defRPr sz="2800" spc="-10">
                <a:solidFill>
                  <a:srgbClr val="7E7E7E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/>
              <a:t>Professor</a:t>
            </a:r>
            <a:r>
              <a:rPr lang="pt-BR" dirty="0"/>
              <a:t> Me.</a:t>
            </a:r>
            <a:r>
              <a:rPr spc="-125" dirty="0"/>
              <a:t> </a:t>
            </a:r>
            <a:r>
              <a:rPr spc="0" dirty="0"/>
              <a:t>Vladimir Geraseev Junior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1392" y="100622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5308" y="940526"/>
            <a:ext cx="7269480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As</a:t>
            </a:r>
            <a:r>
              <a:rPr sz="1815" spc="1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restrições</a:t>
            </a:r>
            <a:r>
              <a:rPr sz="1815" spc="1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32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123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oferecem</a:t>
            </a:r>
            <a:r>
              <a:rPr sz="1815" spc="1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meios</a:t>
            </a:r>
            <a:r>
              <a:rPr sz="1815" spc="132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assegurar</a:t>
            </a:r>
            <a:r>
              <a:rPr sz="1815" spc="127" dirty="0">
                <a:latin typeface="Arial"/>
                <a:cs typeface="Arial"/>
              </a:rPr>
              <a:t> 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mudanças</a:t>
            </a:r>
            <a:r>
              <a:rPr sz="1815" spc="3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feitas</a:t>
            </a:r>
            <a:r>
              <a:rPr sz="1815" spc="3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3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3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3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3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3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3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autorizados</a:t>
            </a:r>
            <a:r>
              <a:rPr sz="1815" spc="390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não </a:t>
            </a:r>
            <a:r>
              <a:rPr sz="1815" dirty="0">
                <a:latin typeface="Arial"/>
                <a:cs typeface="Arial"/>
              </a:rPr>
              <a:t>resultem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consistência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92" y="199861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5308" y="1932919"/>
            <a:ext cx="726775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  <a:tabLst>
                <a:tab pos="404004" algn="l"/>
                <a:tab pos="1527840" algn="l"/>
                <a:tab pos="1908792" algn="l"/>
                <a:tab pos="3173827" algn="l"/>
                <a:tab pos="4003160" algn="l"/>
                <a:tab pos="5243414" algn="l"/>
                <a:tab pos="5494116" algn="l"/>
                <a:tab pos="6246798" algn="l"/>
                <a:tab pos="6627173" algn="l"/>
              </a:tabLst>
            </a:pPr>
            <a:r>
              <a:rPr sz="1815" spc="-23" dirty="0">
                <a:latin typeface="Arial"/>
                <a:cs typeface="Arial"/>
              </a:rPr>
              <a:t>As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restrições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de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integridade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podem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resguardar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45" dirty="0">
                <a:latin typeface="Arial"/>
                <a:cs typeface="Arial"/>
              </a:rPr>
              <a:t>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banco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de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dados </a:t>
            </a:r>
            <a:r>
              <a:rPr sz="1815" dirty="0">
                <a:latin typeface="Arial"/>
                <a:cs typeface="Arial"/>
              </a:rPr>
              <a:t>contra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danos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acidentais.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1392" y="271438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95308" y="2649838"/>
            <a:ext cx="726775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Uma</a:t>
            </a:r>
            <a:r>
              <a:rPr sz="1815" spc="33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restrição</a:t>
            </a:r>
            <a:r>
              <a:rPr sz="1815" spc="3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3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3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3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33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3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predicado</a:t>
            </a:r>
            <a:r>
              <a:rPr sz="1815" spc="3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arbitrário</a:t>
            </a:r>
            <a:r>
              <a:rPr sz="1815" spc="3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reaplica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01392" y="343130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5308" y="3365607"/>
            <a:ext cx="7268904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No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entanto,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predicados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arbitrários</a:t>
            </a:r>
            <a:r>
              <a:rPr sz="1815" spc="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podem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custosos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testes. </a:t>
            </a:r>
            <a:r>
              <a:rPr sz="1815" dirty="0">
                <a:latin typeface="Arial"/>
                <a:cs typeface="Arial"/>
              </a:rPr>
              <a:t>Dessa</a:t>
            </a:r>
            <a:r>
              <a:rPr sz="1815" spc="4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preciso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limitar-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restrições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4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possam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testadas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mínimo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custo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adicional.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01392" y="442369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95308" y="4358000"/>
            <a:ext cx="726832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</a:t>
            </a:r>
            <a:r>
              <a:rPr sz="1815" spc="2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elementar</a:t>
            </a:r>
            <a:r>
              <a:rPr sz="1815" spc="2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restrição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2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2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restrição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spc="-9" dirty="0">
                <a:latin typeface="Arial"/>
                <a:cs typeface="Arial"/>
              </a:rPr>
              <a:t>domínio.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01392" y="514061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95308" y="5074919"/>
            <a:ext cx="726948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Em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1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1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possível</a:t>
            </a:r>
            <a:r>
              <a:rPr sz="1815" spc="1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1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diversos</a:t>
            </a:r>
            <a:r>
              <a:rPr sz="1815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atributos</a:t>
            </a:r>
            <a:r>
              <a:rPr sz="1815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tenham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mesmo domínio.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01392" y="585638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95308" y="5790687"/>
            <a:ext cx="7267750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definição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3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restrição</a:t>
            </a:r>
            <a:r>
              <a:rPr sz="1815" spc="3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3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domínio</a:t>
            </a:r>
            <a:r>
              <a:rPr sz="1815" spc="3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somente</a:t>
            </a:r>
            <a:r>
              <a:rPr sz="1815" spc="3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permite</a:t>
            </a:r>
            <a:r>
              <a:rPr sz="1815" spc="3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testar</a:t>
            </a:r>
            <a:r>
              <a:rPr sz="1815" spc="318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os</a:t>
            </a:r>
            <a:endParaRPr sz="1815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95308" y="6067313"/>
            <a:ext cx="7268904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  <a:tabLst>
                <a:tab pos="912324" algn="l"/>
                <a:tab pos="1994664" algn="l"/>
                <a:tab pos="2406737" algn="l"/>
                <a:tab pos="3191692" algn="l"/>
                <a:tab pos="3604919" algn="l"/>
                <a:tab pos="4390451" algn="l"/>
                <a:tab pos="5110859" algn="l"/>
                <a:tab pos="6280224" algn="l"/>
                <a:tab pos="7013887" algn="l"/>
              </a:tabLst>
            </a:pPr>
            <a:r>
              <a:rPr sz="1815" spc="-9" dirty="0">
                <a:latin typeface="Arial"/>
                <a:cs typeface="Arial"/>
              </a:rPr>
              <a:t>valores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inseridos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no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banco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de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dados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18" dirty="0">
                <a:latin typeface="Arial"/>
                <a:cs typeface="Arial"/>
              </a:rPr>
              <a:t>como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possibilita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testar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as </a:t>
            </a:r>
            <a:r>
              <a:rPr sz="1815" dirty="0">
                <a:latin typeface="Arial"/>
                <a:cs typeface="Arial"/>
              </a:rPr>
              <a:t>consultas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assegurando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comparações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façam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sentido.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7" name="object 17" descr="$PPTXTitle"/>
          <p:cNvSpPr txBox="1">
            <a:spLocks noGrp="1"/>
          </p:cNvSpPr>
          <p:nvPr>
            <p:ph type="title"/>
          </p:nvPr>
        </p:nvSpPr>
        <p:spPr>
          <a:xfrm>
            <a:off x="2501024" y="220185"/>
            <a:ext cx="5936491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Restrição</a:t>
            </a:r>
            <a:r>
              <a:rPr spc="-136" dirty="0"/>
              <a:t> </a:t>
            </a:r>
            <a:r>
              <a:rPr dirty="0"/>
              <a:t>de</a:t>
            </a:r>
            <a:r>
              <a:rPr spc="-132" dirty="0"/>
              <a:t> </a:t>
            </a:r>
            <a:r>
              <a:rPr spc="-9" dirty="0"/>
              <a:t>Integridade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1392" y="165398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5308" y="1588289"/>
            <a:ext cx="7203782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39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referencial</a:t>
            </a:r>
            <a:r>
              <a:rPr sz="1815" spc="39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usada</a:t>
            </a:r>
            <a:r>
              <a:rPr sz="1815" spc="4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4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garantir</a:t>
            </a:r>
            <a:r>
              <a:rPr sz="1815" spc="4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4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valor</a:t>
            </a:r>
            <a:r>
              <a:rPr sz="1815" spc="408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aparece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relação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 um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conjunto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atributos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também </a:t>
            </a:r>
            <a:r>
              <a:rPr sz="1815" dirty="0">
                <a:latin typeface="Arial"/>
                <a:cs typeface="Arial"/>
              </a:rPr>
              <a:t>apareça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certo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conjunto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atributos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relação.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92" y="264638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5308" y="2581836"/>
            <a:ext cx="7203782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No</a:t>
            </a:r>
            <a:r>
              <a:rPr sz="1815" spc="19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modelo</a:t>
            </a:r>
            <a:r>
              <a:rPr sz="1815" spc="19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E-</a:t>
            </a:r>
            <a:r>
              <a:rPr sz="1815" dirty="0">
                <a:latin typeface="Arial"/>
                <a:cs typeface="Arial"/>
              </a:rPr>
              <a:t>R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(Entidade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–</a:t>
            </a:r>
            <a:r>
              <a:rPr sz="1815" spc="18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Relacionamento),</a:t>
            </a:r>
            <a:r>
              <a:rPr sz="1815" spc="1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esquema</a:t>
            </a:r>
            <a:r>
              <a:rPr sz="1815" spc="1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19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banco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95308" y="2858460"/>
            <a:ext cx="7204934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de</a:t>
            </a:r>
            <a:r>
              <a:rPr sz="1815" spc="6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68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relacional</a:t>
            </a:r>
            <a:r>
              <a:rPr sz="1815" spc="68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derivado</a:t>
            </a:r>
            <a:r>
              <a:rPr sz="1815" spc="68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73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diagramas</a:t>
            </a:r>
            <a:r>
              <a:rPr sz="1815" spc="68" dirty="0">
                <a:latin typeface="Arial"/>
                <a:cs typeface="Arial"/>
              </a:rPr>
              <a:t>  </a:t>
            </a:r>
            <a:r>
              <a:rPr sz="1815" spc="-9" dirty="0">
                <a:latin typeface="Arial"/>
                <a:cs typeface="Arial"/>
              </a:rPr>
              <a:t>E-</a:t>
            </a:r>
            <a:r>
              <a:rPr sz="1815" dirty="0">
                <a:latin typeface="Arial"/>
                <a:cs typeface="Arial"/>
              </a:rPr>
              <a:t>R</a:t>
            </a:r>
            <a:r>
              <a:rPr sz="1815" spc="73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resulta</a:t>
            </a:r>
            <a:r>
              <a:rPr sz="1815" spc="68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64" dirty="0">
                <a:latin typeface="Arial"/>
                <a:cs typeface="Arial"/>
              </a:rPr>
              <a:t>  </a:t>
            </a:r>
            <a:r>
              <a:rPr sz="1815" spc="-23" dirty="0">
                <a:latin typeface="Arial"/>
                <a:cs typeface="Arial"/>
              </a:rPr>
              <a:t>um </a:t>
            </a:r>
            <a:r>
              <a:rPr sz="1815" dirty="0">
                <a:latin typeface="Arial"/>
                <a:cs typeface="Arial"/>
              </a:rPr>
              <a:t>conjunto</a:t>
            </a:r>
            <a:r>
              <a:rPr sz="1815" spc="172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7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relacionamentos</a:t>
            </a:r>
            <a:r>
              <a:rPr sz="1815" spc="17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17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possui</a:t>
            </a:r>
            <a:r>
              <a:rPr sz="1815" spc="172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regras</a:t>
            </a:r>
            <a:r>
              <a:rPr sz="1815" spc="17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72" dirty="0">
                <a:latin typeface="Arial"/>
                <a:cs typeface="Arial"/>
              </a:rPr>
              <a:t>  </a:t>
            </a:r>
            <a:r>
              <a:rPr sz="1815" spc="-9" dirty="0">
                <a:latin typeface="Arial"/>
                <a:cs typeface="Arial"/>
              </a:rPr>
              <a:t>integridade referencial.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1392" y="391655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5308" y="3850854"/>
            <a:ext cx="7203205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Outro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ponto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origem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restrições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 integridade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referencial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os </a:t>
            </a:r>
            <a:r>
              <a:rPr sz="1815" dirty="0">
                <a:latin typeface="Arial"/>
                <a:cs typeface="Arial"/>
              </a:rPr>
              <a:t>conjuntos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 entidades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fracas.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Isto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porque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esquema relacional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1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conjunto</a:t>
            </a:r>
            <a:r>
              <a:rPr sz="1815" spc="1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entidades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fracas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inclui</a:t>
            </a:r>
            <a:r>
              <a:rPr sz="1815" spc="1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1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chave</a:t>
            </a:r>
            <a:r>
              <a:rPr sz="1815" spc="1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estrangeira</a:t>
            </a:r>
            <a:r>
              <a:rPr sz="1815" spc="1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leva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referencial.</a:t>
            </a:r>
            <a:endParaRPr sz="1815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01392" y="518556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95308" y="5121023"/>
            <a:ext cx="720435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  <a:tabLst>
                <a:tab pos="412073" algn="l"/>
                <a:tab pos="1890926" algn="l"/>
                <a:tab pos="2342189" algn="l"/>
                <a:tab pos="3102939" algn="l"/>
                <a:tab pos="3491959" algn="l"/>
                <a:tab pos="4252710" algn="l"/>
                <a:tab pos="5090111" algn="l"/>
                <a:tab pos="5773634" algn="l"/>
                <a:tab pos="6148822" algn="l"/>
                <a:tab pos="6936083" algn="l"/>
              </a:tabLst>
            </a:pPr>
            <a:r>
              <a:rPr sz="1815" spc="-23" dirty="0">
                <a:latin typeface="Arial"/>
                <a:cs typeface="Arial"/>
              </a:rPr>
              <a:t>As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modificações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em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banco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de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dados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podem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violar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as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regras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-8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referencial.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1" name="object 11" descr="$PPTXTitle"/>
          <p:cNvSpPr txBox="1">
            <a:spLocks noGrp="1"/>
          </p:cNvSpPr>
          <p:nvPr>
            <p:ph type="title"/>
          </p:nvPr>
        </p:nvSpPr>
        <p:spPr>
          <a:xfrm>
            <a:off x="2349467" y="982925"/>
            <a:ext cx="9406393" cy="605467"/>
          </a:xfrm>
          <a:prstGeom prst="rect">
            <a:avLst/>
          </a:prstGeom>
        </p:spPr>
        <p:txBody>
          <a:bodyPr vert="horz" wrap="square" lIns="0" tIns="172891" rIns="0" bIns="0" rtlCol="0" anchor="ctr">
            <a:spAutoFit/>
          </a:bodyPr>
          <a:lstStyle/>
          <a:p>
            <a:pPr marL="214969">
              <a:lnSpc>
                <a:spcPct val="100000"/>
              </a:lnSpc>
              <a:spcBef>
                <a:spcPts val="91"/>
              </a:spcBef>
            </a:pPr>
            <a:r>
              <a:rPr dirty="0"/>
              <a:t>Restrição</a:t>
            </a:r>
            <a:r>
              <a:rPr spc="-136" dirty="0"/>
              <a:t> </a:t>
            </a:r>
            <a:r>
              <a:rPr dirty="0"/>
              <a:t>de</a:t>
            </a:r>
            <a:r>
              <a:rPr spc="-132" dirty="0"/>
              <a:t> </a:t>
            </a:r>
            <a:r>
              <a:rPr spc="-9" dirty="0"/>
              <a:t>Integridade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07709" y="-220550"/>
            <a:ext cx="7026280" cy="1519937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>
              <a:lnSpc>
                <a:spcPct val="100000"/>
              </a:lnSpc>
              <a:spcBef>
                <a:spcPts val="91"/>
              </a:spcBef>
            </a:pPr>
            <a:r>
              <a:rPr sz="3267" dirty="0"/>
              <a:t>Evitar</a:t>
            </a:r>
            <a:r>
              <a:rPr sz="3267" spc="-36" dirty="0"/>
              <a:t> </a:t>
            </a:r>
            <a:r>
              <a:rPr sz="3267" dirty="0"/>
              <a:t>violação</a:t>
            </a:r>
            <a:r>
              <a:rPr sz="3267" spc="-41" dirty="0"/>
              <a:t> </a:t>
            </a:r>
            <a:r>
              <a:rPr sz="3267" dirty="0"/>
              <a:t>de</a:t>
            </a:r>
            <a:r>
              <a:rPr sz="3267" spc="-32" dirty="0"/>
              <a:t> </a:t>
            </a:r>
            <a:r>
              <a:rPr sz="3267" dirty="0"/>
              <a:t>consistência</a:t>
            </a:r>
            <a:r>
              <a:rPr sz="3267" spc="-32" dirty="0"/>
              <a:t> </a:t>
            </a:r>
            <a:r>
              <a:rPr sz="3267" spc="-23" dirty="0"/>
              <a:t>dos</a:t>
            </a:r>
            <a:endParaRPr sz="3267"/>
          </a:p>
          <a:p>
            <a:pPr marL="295655">
              <a:lnSpc>
                <a:spcPct val="100000"/>
              </a:lnSpc>
            </a:pPr>
            <a:r>
              <a:rPr sz="3267" spc="-9" dirty="0"/>
              <a:t>dados</a:t>
            </a:r>
            <a:endParaRPr sz="3267"/>
          </a:p>
        </p:txBody>
      </p:sp>
      <p:sp>
        <p:nvSpPr>
          <p:cNvPr id="3" name="object 3"/>
          <p:cNvSpPr txBox="1"/>
          <p:nvPr/>
        </p:nvSpPr>
        <p:spPr>
          <a:xfrm>
            <a:off x="1803699" y="1131858"/>
            <a:ext cx="7157101" cy="176442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4300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evitar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violação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garantir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consistência, confiabilidade,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podemos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adotar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mecanismos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segurança </a:t>
            </a:r>
            <a:r>
              <a:rPr sz="1815" dirty="0">
                <a:latin typeface="Arial"/>
                <a:cs typeface="Arial"/>
              </a:rPr>
              <a:t>entre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esses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mecanismos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destacar:</a:t>
            </a:r>
            <a:endParaRPr sz="1815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15" dirty="0">
              <a:latin typeface="Arial"/>
              <a:cs typeface="Arial"/>
            </a:endParaRPr>
          </a:p>
          <a:p>
            <a:pPr>
              <a:spcBef>
                <a:spcPts val="572"/>
              </a:spcBef>
            </a:pPr>
            <a:endParaRPr sz="1815" dirty="0">
              <a:latin typeface="Arial"/>
              <a:cs typeface="Arial"/>
            </a:endParaRPr>
          </a:p>
          <a:p>
            <a:pPr marL="11527"/>
            <a:r>
              <a:rPr sz="1815" b="1" dirty="0">
                <a:latin typeface="Arial"/>
                <a:cs typeface="Arial"/>
              </a:rPr>
              <a:t>Mecanismos</a:t>
            </a:r>
            <a:r>
              <a:rPr sz="1815" b="1" spc="-50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controles</a:t>
            </a:r>
            <a:r>
              <a:rPr sz="1815" b="1" spc="-54" dirty="0">
                <a:latin typeface="Arial"/>
                <a:cs typeface="Arial"/>
              </a:rPr>
              <a:t> </a:t>
            </a:r>
            <a:r>
              <a:rPr sz="1815" b="1" spc="-9" dirty="0">
                <a:latin typeface="Arial"/>
                <a:cs typeface="Arial"/>
              </a:rPr>
              <a:t>fisicos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3699" y="306938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6461" y="3003689"/>
            <a:ext cx="4523398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portas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/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trancas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/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paredes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/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blindagem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/etc...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3699" y="3771324"/>
            <a:ext cx="3714270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b="1" dirty="0">
                <a:latin typeface="Arial"/>
                <a:cs typeface="Arial"/>
              </a:rPr>
              <a:t>Mecanismos</a:t>
            </a:r>
            <a:r>
              <a:rPr sz="1815" b="1" spc="-50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controles</a:t>
            </a:r>
            <a:r>
              <a:rPr sz="1815" b="1" spc="-54" dirty="0">
                <a:latin typeface="Arial"/>
                <a:cs typeface="Arial"/>
              </a:rPr>
              <a:t> </a:t>
            </a:r>
            <a:r>
              <a:rPr sz="1815" b="1" spc="-9" dirty="0">
                <a:latin typeface="Arial"/>
                <a:cs typeface="Arial"/>
              </a:rPr>
              <a:t>lógicos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3699" y="427616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03699" y="471530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03699" y="515560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03699" y="559474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96461" y="4210465"/>
            <a:ext cx="5719226" cy="156712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Mecanismos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criptografia</a:t>
            </a:r>
            <a:endParaRPr sz="1815">
              <a:latin typeface="Arial"/>
              <a:cs typeface="Arial"/>
            </a:endParaRPr>
          </a:p>
          <a:p>
            <a:pPr marL="74922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Assinatura</a:t>
            </a:r>
            <a:r>
              <a:rPr sz="1815" spc="-6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digital</a:t>
            </a:r>
            <a:endParaRPr sz="1815">
              <a:latin typeface="Arial"/>
              <a:cs typeface="Arial"/>
            </a:endParaRPr>
          </a:p>
          <a:p>
            <a:pPr marL="11527" marR="4611">
              <a:lnSpc>
                <a:spcPct val="158700"/>
              </a:lnSpc>
              <a:tabLst>
                <a:tab pos="1499024" algn="l"/>
                <a:tab pos="1818885" algn="l"/>
                <a:tab pos="4077506" algn="l"/>
              </a:tabLst>
            </a:pPr>
            <a:r>
              <a:rPr sz="1815" spc="-9" dirty="0">
                <a:latin typeface="Arial"/>
                <a:cs typeface="Arial"/>
              </a:rPr>
              <a:t>Mecanismos</a:t>
            </a:r>
            <a:r>
              <a:rPr sz="1815" dirty="0">
                <a:latin typeface="Arial"/>
                <a:cs typeface="Arial"/>
              </a:rPr>
              <a:t>	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garantia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informação </a:t>
            </a:r>
            <a:r>
              <a:rPr sz="1815" dirty="0">
                <a:latin typeface="Arial"/>
                <a:cs typeface="Arial"/>
              </a:rPr>
              <a:t>Mecanismos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</a:t>
            </a:r>
            <a:r>
              <a:rPr sz="1815" dirty="0">
                <a:latin typeface="Arial"/>
                <a:cs typeface="Arial"/>
              </a:rPr>
              <a:t>	controle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etc...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03699" y="5968188"/>
            <a:ext cx="6662633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4300" marR="4611" indent="-292774">
              <a:spcBef>
                <a:spcPts val="91"/>
              </a:spcBef>
            </a:pPr>
            <a:r>
              <a:rPr sz="1815" b="1" dirty="0">
                <a:latin typeface="Arial"/>
                <a:cs typeface="Arial"/>
              </a:rPr>
              <a:t>Dentre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os</a:t>
            </a:r>
            <a:r>
              <a:rPr sz="1815" b="1" spc="-50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mecanismos</a:t>
            </a:r>
            <a:r>
              <a:rPr sz="1815" b="1" spc="-5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41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controle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lógico,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vamos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destacar</a:t>
            </a:r>
            <a:r>
              <a:rPr sz="1815" b="1" spc="-50" dirty="0">
                <a:latin typeface="Arial"/>
                <a:cs typeface="Arial"/>
              </a:rPr>
              <a:t> </a:t>
            </a:r>
            <a:r>
              <a:rPr sz="1815" b="1" spc="-45" dirty="0">
                <a:latin typeface="Arial"/>
                <a:cs typeface="Arial"/>
              </a:rPr>
              <a:t>a </a:t>
            </a:r>
            <a:r>
              <a:rPr sz="1815" b="1" spc="-9" dirty="0">
                <a:latin typeface="Arial"/>
                <a:cs typeface="Arial"/>
              </a:rPr>
              <a:t>criptografia.</a:t>
            </a:r>
            <a:endParaRPr sz="181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49467" y="934044"/>
            <a:ext cx="9406393" cy="703231"/>
          </a:xfrm>
          <a:prstGeom prst="rect">
            <a:avLst/>
          </a:prstGeom>
        </p:spPr>
        <p:txBody>
          <a:bodyPr vert="horz" wrap="square" lIns="0" tIns="269710" rIns="0" bIns="0" rtlCol="0" anchor="ctr">
            <a:spAutoFit/>
          </a:bodyPr>
          <a:lstStyle/>
          <a:p>
            <a:pPr marL="1803323">
              <a:lnSpc>
                <a:spcPct val="100000"/>
              </a:lnSpc>
              <a:spcBef>
                <a:spcPts val="91"/>
              </a:spcBef>
            </a:pPr>
            <a:r>
              <a:rPr spc="-9" dirty="0"/>
              <a:t>Criptografia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88347" y="2405487"/>
            <a:ext cx="6619410" cy="235773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2178" dirty="0">
                <a:latin typeface="Arial"/>
                <a:cs typeface="Arial"/>
              </a:rPr>
              <a:t>A</a:t>
            </a:r>
            <a:r>
              <a:rPr sz="2178" spc="-2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Criptografia</a:t>
            </a:r>
            <a:r>
              <a:rPr sz="2178" spc="-18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é</a:t>
            </a:r>
            <a:r>
              <a:rPr sz="2178" spc="-32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a</a:t>
            </a:r>
            <a:r>
              <a:rPr sz="2178" spc="-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técnica</a:t>
            </a:r>
            <a:r>
              <a:rPr sz="2178" spc="-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pela</a:t>
            </a:r>
            <a:r>
              <a:rPr sz="2178" spc="-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qual</a:t>
            </a:r>
            <a:r>
              <a:rPr sz="2178" spc="-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a</a:t>
            </a:r>
            <a:r>
              <a:rPr sz="2178" spc="-18" dirty="0">
                <a:latin typeface="Arial"/>
                <a:cs typeface="Arial"/>
              </a:rPr>
              <a:t>  </a:t>
            </a:r>
            <a:r>
              <a:rPr sz="2178" spc="-9" dirty="0">
                <a:latin typeface="Arial"/>
                <a:cs typeface="Arial"/>
              </a:rPr>
              <a:t>informação </a:t>
            </a:r>
            <a:r>
              <a:rPr sz="2178" dirty="0">
                <a:latin typeface="Arial"/>
                <a:cs typeface="Arial"/>
              </a:rPr>
              <a:t>pode</a:t>
            </a:r>
            <a:r>
              <a:rPr sz="2178" spc="51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ser</a:t>
            </a:r>
            <a:r>
              <a:rPr sz="2178" spc="517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transformada</a:t>
            </a:r>
            <a:r>
              <a:rPr sz="2178" spc="51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</a:t>
            </a:r>
            <a:r>
              <a:rPr sz="2178" spc="51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sua</a:t>
            </a:r>
            <a:r>
              <a:rPr sz="2178" spc="51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forma</a:t>
            </a:r>
            <a:r>
              <a:rPr sz="2178" spc="50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original</a:t>
            </a:r>
            <a:r>
              <a:rPr sz="2178" spc="508" dirty="0">
                <a:latin typeface="Arial"/>
                <a:cs typeface="Arial"/>
              </a:rPr>
              <a:t> </a:t>
            </a:r>
            <a:r>
              <a:rPr sz="2178" spc="-18" dirty="0">
                <a:latin typeface="Arial"/>
                <a:cs typeface="Arial"/>
              </a:rPr>
              <a:t>para </a:t>
            </a:r>
            <a:r>
              <a:rPr sz="2178" dirty="0">
                <a:latin typeface="Arial"/>
                <a:cs typeface="Arial"/>
              </a:rPr>
              <a:t>outra</a:t>
            </a:r>
            <a:r>
              <a:rPr sz="2178" spc="18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ilegível,</a:t>
            </a:r>
            <a:r>
              <a:rPr sz="2178" spc="32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18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forma</a:t>
            </a:r>
            <a:r>
              <a:rPr sz="2178" spc="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que</a:t>
            </a:r>
            <a:r>
              <a:rPr sz="2178" spc="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possa</a:t>
            </a:r>
            <a:r>
              <a:rPr sz="2178" spc="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ser</a:t>
            </a:r>
            <a:r>
              <a:rPr sz="2178" spc="27" dirty="0">
                <a:latin typeface="Arial"/>
                <a:cs typeface="Arial"/>
              </a:rPr>
              <a:t>  </a:t>
            </a:r>
            <a:r>
              <a:rPr sz="2178" spc="-9" dirty="0">
                <a:latin typeface="Arial"/>
                <a:cs typeface="Arial"/>
              </a:rPr>
              <a:t>conhecida </a:t>
            </a:r>
            <a:r>
              <a:rPr sz="2178" dirty="0">
                <a:latin typeface="Arial"/>
                <a:cs typeface="Arial"/>
              </a:rPr>
              <a:t>apenas</a:t>
            </a:r>
            <a:r>
              <a:rPr sz="2178" spc="21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por</a:t>
            </a:r>
            <a:r>
              <a:rPr sz="2178" spc="21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seu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destinatário,</a:t>
            </a:r>
            <a:r>
              <a:rPr sz="2178" spc="227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que</a:t>
            </a:r>
            <a:r>
              <a:rPr sz="2178" spc="21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torna</a:t>
            </a:r>
            <a:r>
              <a:rPr sz="2178" spc="21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difícil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de </a:t>
            </a:r>
            <a:r>
              <a:rPr sz="2178" dirty="0">
                <a:latin typeface="Arial"/>
                <a:cs typeface="Arial"/>
              </a:rPr>
              <a:t>ser</a:t>
            </a:r>
            <a:r>
              <a:rPr sz="2178" spc="86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lida</a:t>
            </a:r>
            <a:r>
              <a:rPr sz="2178" spc="8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por</a:t>
            </a:r>
            <a:r>
              <a:rPr sz="2178" spc="91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alguém</a:t>
            </a:r>
            <a:r>
              <a:rPr sz="2178" spc="86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não</a:t>
            </a:r>
            <a:r>
              <a:rPr sz="2178" spc="77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autorizado.</a:t>
            </a:r>
            <a:r>
              <a:rPr sz="2178" spc="77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Assim</a:t>
            </a:r>
            <a:r>
              <a:rPr sz="2178" spc="86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sendo,</a:t>
            </a:r>
            <a:r>
              <a:rPr sz="2178" spc="91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só </a:t>
            </a:r>
            <a:r>
              <a:rPr sz="2178" dirty="0">
                <a:latin typeface="Arial"/>
                <a:cs typeface="Arial"/>
              </a:rPr>
              <a:t>o</a:t>
            </a:r>
            <a:r>
              <a:rPr sz="2178" spc="91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receptor</a:t>
            </a:r>
            <a:r>
              <a:rPr sz="2178" spc="10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</a:t>
            </a:r>
            <a:r>
              <a:rPr sz="2178" spc="9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mensagem</a:t>
            </a:r>
            <a:r>
              <a:rPr sz="2178" spc="10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pode</a:t>
            </a:r>
            <a:r>
              <a:rPr sz="2178" spc="9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ler</a:t>
            </a:r>
            <a:r>
              <a:rPr sz="2178" spc="10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</a:t>
            </a:r>
            <a:r>
              <a:rPr sz="2178" spc="91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informação</a:t>
            </a:r>
            <a:r>
              <a:rPr sz="2178" spc="95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com </a:t>
            </a:r>
            <a:r>
              <a:rPr sz="2178" spc="-9" dirty="0">
                <a:latin typeface="Arial"/>
                <a:cs typeface="Arial"/>
              </a:rPr>
              <a:t>facilidade.</a:t>
            </a:r>
            <a:endParaRPr sz="2178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9121" y="230707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3036" y="2242526"/>
            <a:ext cx="7013025" cy="1687482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b="1" dirty="0">
                <a:latin typeface="Arial"/>
                <a:cs typeface="Arial"/>
              </a:rPr>
              <a:t>confidencialidade</a:t>
            </a:r>
            <a:r>
              <a:rPr sz="1815" b="1" spc="32" dirty="0">
                <a:latin typeface="Arial"/>
                <a:cs typeface="Arial"/>
              </a:rPr>
              <a:t>  </a:t>
            </a:r>
            <a:r>
              <a:rPr sz="1815" b="1" dirty="0">
                <a:latin typeface="Arial"/>
                <a:cs typeface="Arial"/>
              </a:rPr>
              <a:t>da</a:t>
            </a:r>
            <a:r>
              <a:rPr sz="1815" b="1" spc="32" dirty="0">
                <a:latin typeface="Arial"/>
                <a:cs typeface="Arial"/>
              </a:rPr>
              <a:t>  </a:t>
            </a:r>
            <a:r>
              <a:rPr sz="1815" b="1" dirty="0">
                <a:latin typeface="Arial"/>
                <a:cs typeface="Arial"/>
              </a:rPr>
              <a:t>mensagem</a:t>
            </a:r>
            <a:r>
              <a:rPr sz="1815" dirty="0">
                <a:latin typeface="Arial"/>
                <a:cs typeface="Arial"/>
              </a:rPr>
              <a:t>:</a:t>
            </a:r>
            <a:r>
              <a:rPr sz="1815" spc="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só</a:t>
            </a:r>
            <a:r>
              <a:rPr sz="1815" spc="36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36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destinatário</a:t>
            </a:r>
            <a:r>
              <a:rPr sz="1815" spc="32" dirty="0">
                <a:latin typeface="Arial"/>
                <a:cs typeface="Arial"/>
              </a:rPr>
              <a:t>  </a:t>
            </a:r>
            <a:r>
              <a:rPr sz="1815" spc="-9" dirty="0">
                <a:latin typeface="Arial"/>
                <a:cs typeface="Arial"/>
              </a:rPr>
              <a:t>autorizado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1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capaz</a:t>
            </a:r>
            <a:r>
              <a:rPr sz="1815" spc="1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extrair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conteúdo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mensagem</a:t>
            </a:r>
            <a:r>
              <a:rPr sz="1815" spc="1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forma </a:t>
            </a:r>
            <a:r>
              <a:rPr sz="1815" dirty="0">
                <a:latin typeface="Arial"/>
                <a:cs typeface="Arial"/>
              </a:rPr>
              <a:t>cifrada.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Além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disso,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obtenção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informação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sobre</a:t>
            </a:r>
            <a:r>
              <a:rPr sz="1815" spc="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conteúdo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mensagem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(como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distribuição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estatística</a:t>
            </a:r>
            <a:r>
              <a:rPr sz="1815" spc="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certos</a:t>
            </a:r>
            <a:r>
              <a:rPr sz="1815" spc="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caracteres)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2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2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2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possível,</a:t>
            </a:r>
            <a:r>
              <a:rPr sz="1815" spc="28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2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vez</a:t>
            </a:r>
            <a:r>
              <a:rPr sz="1815" spc="2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que,</a:t>
            </a:r>
            <a:r>
              <a:rPr sz="1815" spc="28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2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28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for,</a:t>
            </a:r>
            <a:r>
              <a:rPr sz="1815" spc="2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torna</a:t>
            </a:r>
            <a:r>
              <a:rPr sz="1815" spc="2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2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fácil</a:t>
            </a:r>
            <a:r>
              <a:rPr sz="1815" spc="290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análise</a:t>
            </a:r>
            <a:r>
              <a:rPr sz="1815" spc="-6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criptográfica.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9121" y="413049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63036" y="4064794"/>
            <a:ext cx="7011873" cy="569089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 marR="4611">
              <a:lnSpc>
                <a:spcPct val="100400"/>
              </a:lnSpc>
              <a:spcBef>
                <a:spcPts val="82"/>
              </a:spcBef>
              <a:tabLst>
                <a:tab pos="1377995" algn="l"/>
                <a:tab pos="1769321" algn="l"/>
                <a:tab pos="3163453" algn="l"/>
                <a:tab pos="3414155" algn="l"/>
                <a:tab pos="4729907" algn="l"/>
                <a:tab pos="5558664" algn="l"/>
                <a:tab pos="6003588" algn="l"/>
                <a:tab pos="6743014" algn="l"/>
              </a:tabLst>
            </a:pPr>
            <a:r>
              <a:rPr sz="1815" b="1" spc="-9" dirty="0">
                <a:latin typeface="Arial"/>
                <a:cs typeface="Arial"/>
              </a:rPr>
              <a:t>integridade</a:t>
            </a:r>
            <a:r>
              <a:rPr sz="1815" b="1" dirty="0">
                <a:latin typeface="Arial"/>
                <a:cs typeface="Arial"/>
              </a:rPr>
              <a:t>	</a:t>
            </a:r>
            <a:r>
              <a:rPr sz="1815" b="1" spc="-23" dirty="0">
                <a:latin typeface="Arial"/>
                <a:cs typeface="Arial"/>
              </a:rPr>
              <a:t>da</a:t>
            </a:r>
            <a:r>
              <a:rPr sz="1815" b="1" dirty="0">
                <a:latin typeface="Arial"/>
                <a:cs typeface="Arial"/>
              </a:rPr>
              <a:t>	</a:t>
            </a:r>
            <a:r>
              <a:rPr sz="1815" b="1" spc="-9" dirty="0">
                <a:latin typeface="Arial"/>
                <a:cs typeface="Arial"/>
              </a:rPr>
              <a:t>mensagem</a:t>
            </a:r>
            <a:r>
              <a:rPr sz="1815" spc="-9" dirty="0">
                <a:latin typeface="Arial"/>
                <a:cs typeface="Arial"/>
              </a:rPr>
              <a:t>: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45" dirty="0">
                <a:latin typeface="Arial"/>
                <a:cs typeface="Arial"/>
              </a:rPr>
              <a:t>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destinatário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deverá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ser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capaz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determinar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mensagem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foi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alterada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durante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transmissão.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9121" y="484626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63036" y="4781715"/>
            <a:ext cx="7011296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b="1" dirty="0">
                <a:latin typeface="Arial"/>
                <a:cs typeface="Arial"/>
              </a:rPr>
              <a:t>autenticação</a:t>
            </a:r>
            <a:r>
              <a:rPr sz="1815" b="1" spc="3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do</a:t>
            </a:r>
            <a:r>
              <a:rPr sz="1815" b="1" spc="3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remetente</a:t>
            </a:r>
            <a:r>
              <a:rPr sz="1815" dirty="0">
                <a:latin typeface="Arial"/>
                <a:cs typeface="Arial"/>
              </a:rPr>
              <a:t>:</a:t>
            </a:r>
            <a:r>
              <a:rPr sz="1815" spc="3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34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destinatário</a:t>
            </a:r>
            <a:r>
              <a:rPr sz="1815" spc="34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deverá</a:t>
            </a:r>
            <a:r>
              <a:rPr sz="1815" spc="3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3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capaz</a:t>
            </a:r>
            <a:r>
              <a:rPr sz="1815" spc="3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identificar</a:t>
            </a:r>
            <a:r>
              <a:rPr sz="1815" spc="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remetente</a:t>
            </a:r>
            <a:r>
              <a:rPr sz="1815" spc="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verificar</a:t>
            </a:r>
            <a:r>
              <a:rPr sz="1815" spc="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foi</a:t>
            </a:r>
            <a:r>
              <a:rPr sz="1815" spc="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mesmo</a:t>
            </a:r>
            <a:r>
              <a:rPr sz="1815" spc="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quem</a:t>
            </a:r>
            <a:r>
              <a:rPr sz="1815" spc="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enviou</a:t>
            </a:r>
            <a:r>
              <a:rPr sz="1815" spc="45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spc="-9" dirty="0">
                <a:latin typeface="Arial"/>
                <a:cs typeface="Arial"/>
              </a:rPr>
              <a:t>mensagem.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69121" y="583980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63035" y="5774108"/>
            <a:ext cx="701417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  <a:tabLst>
                <a:tab pos="1486344" algn="l"/>
                <a:tab pos="1908215" algn="l"/>
                <a:tab pos="3792225" algn="l"/>
                <a:tab pos="4215248" algn="l"/>
                <a:tab pos="5308539" algn="l"/>
                <a:tab pos="5833572" algn="l"/>
                <a:tab pos="6681347" algn="l"/>
              </a:tabLst>
            </a:pPr>
            <a:r>
              <a:rPr sz="1815" b="1" spc="-9" dirty="0">
                <a:latin typeface="Arial"/>
                <a:cs typeface="Arial"/>
              </a:rPr>
              <a:t>não-repúdio</a:t>
            </a:r>
            <a:r>
              <a:rPr sz="1815" b="1" dirty="0">
                <a:latin typeface="Arial"/>
                <a:cs typeface="Arial"/>
              </a:rPr>
              <a:t>	</a:t>
            </a:r>
            <a:r>
              <a:rPr sz="1815" b="1" spc="-23" dirty="0">
                <a:latin typeface="Arial"/>
                <a:cs typeface="Arial"/>
              </a:rPr>
              <a:t>ou</a:t>
            </a:r>
            <a:r>
              <a:rPr sz="1815" b="1" dirty="0">
                <a:latin typeface="Arial"/>
                <a:cs typeface="Arial"/>
              </a:rPr>
              <a:t>	</a:t>
            </a:r>
            <a:r>
              <a:rPr sz="1815" b="1" spc="-9" dirty="0">
                <a:latin typeface="Arial"/>
                <a:cs typeface="Arial"/>
              </a:rPr>
              <a:t>irretratabilidade</a:t>
            </a:r>
            <a:r>
              <a:rPr sz="1815" b="1" dirty="0">
                <a:latin typeface="Arial"/>
                <a:cs typeface="Arial"/>
              </a:rPr>
              <a:t>	</a:t>
            </a:r>
            <a:r>
              <a:rPr sz="1815" b="1" spc="-23" dirty="0">
                <a:latin typeface="Arial"/>
                <a:cs typeface="Arial"/>
              </a:rPr>
              <a:t>do</a:t>
            </a:r>
            <a:r>
              <a:rPr sz="1815" b="1" dirty="0">
                <a:latin typeface="Arial"/>
                <a:cs typeface="Arial"/>
              </a:rPr>
              <a:t>	</a:t>
            </a:r>
            <a:r>
              <a:rPr sz="1815" b="1" spc="-9" dirty="0">
                <a:latin typeface="Arial"/>
                <a:cs typeface="Arial"/>
              </a:rPr>
              <a:t>emissor</a:t>
            </a:r>
            <a:r>
              <a:rPr sz="1815" spc="-9" dirty="0">
                <a:latin typeface="Arial"/>
                <a:cs typeface="Arial"/>
              </a:rPr>
              <a:t>: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não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deverá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ser </a:t>
            </a:r>
            <a:r>
              <a:rPr sz="1815" dirty="0">
                <a:latin typeface="Arial"/>
                <a:cs typeface="Arial"/>
              </a:rPr>
              <a:t>possível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emissor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negar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autoria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mensagem.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1547821" y="1047858"/>
            <a:ext cx="7526511" cy="905473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>
              <a:lnSpc>
                <a:spcPct val="100000"/>
              </a:lnSpc>
              <a:spcBef>
                <a:spcPts val="91"/>
              </a:spcBef>
              <a:tabLst>
                <a:tab pos="723865" algn="l"/>
                <a:tab pos="3200337" algn="l"/>
                <a:tab pos="4301697" algn="l"/>
                <a:tab pos="5894662" algn="l"/>
              </a:tabLst>
            </a:pPr>
            <a:r>
              <a:rPr sz="2904" spc="-45" dirty="0"/>
              <a:t>A</a:t>
            </a:r>
            <a:r>
              <a:rPr sz="2904" dirty="0"/>
              <a:t>	</a:t>
            </a:r>
            <a:r>
              <a:rPr sz="2904" spc="-9" dirty="0"/>
              <a:t>criptografia</a:t>
            </a:r>
            <a:r>
              <a:rPr sz="2904" dirty="0"/>
              <a:t>	</a:t>
            </a:r>
            <a:r>
              <a:rPr sz="2904" spc="-23" dirty="0"/>
              <a:t>tem</a:t>
            </a:r>
            <a:r>
              <a:rPr sz="2904" dirty="0"/>
              <a:t>	</a:t>
            </a:r>
            <a:r>
              <a:rPr sz="2904" spc="-9" dirty="0"/>
              <a:t>quatro</a:t>
            </a:r>
            <a:r>
              <a:rPr sz="2904" dirty="0"/>
              <a:t>	</a:t>
            </a:r>
            <a:r>
              <a:rPr sz="2904" spc="-9" dirty="0"/>
              <a:t>objetivos </a:t>
            </a:r>
            <a:r>
              <a:rPr sz="2904" dirty="0"/>
              <a:t>principais</a:t>
            </a:r>
            <a:r>
              <a:rPr sz="2904" spc="-41" dirty="0"/>
              <a:t> </a:t>
            </a:r>
            <a:r>
              <a:rPr sz="2904" spc="-45" dirty="0"/>
              <a:t>:</a:t>
            </a:r>
            <a:endParaRPr sz="29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1638" y="175195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1638" y="246888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5552" y="1687413"/>
            <a:ext cx="7008991" cy="129558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6916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Nem</a:t>
            </a:r>
            <a:r>
              <a:rPr sz="1815" spc="19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sistemas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algoritmos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criptográficos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utilizados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atingir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objetivos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listados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acima.</a:t>
            </a:r>
            <a:endParaRPr sz="1815">
              <a:latin typeface="Arial"/>
              <a:cs typeface="Arial"/>
            </a:endParaRPr>
          </a:p>
          <a:p>
            <a:pPr marL="11527" marR="4611">
              <a:spcBef>
                <a:spcPts val="1280"/>
              </a:spcBef>
              <a:tabLst>
                <a:tab pos="1645987" algn="l"/>
                <a:tab pos="2625741" algn="l"/>
                <a:tab pos="3874640" algn="l"/>
                <a:tab pos="5215750" algn="l"/>
                <a:tab pos="5862964" algn="l"/>
                <a:tab pos="6548792" algn="l"/>
              </a:tabLst>
            </a:pPr>
            <a:r>
              <a:rPr sz="1815" spc="-9" dirty="0">
                <a:latin typeface="Arial"/>
                <a:cs typeface="Arial"/>
              </a:rPr>
              <a:t>Normalmente,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existem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algoritmos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específicos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18" dirty="0">
                <a:latin typeface="Arial"/>
                <a:cs typeface="Arial"/>
              </a:rPr>
              <a:t>para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18" dirty="0">
                <a:latin typeface="Arial"/>
                <a:cs typeface="Arial"/>
              </a:rPr>
              <a:t>cada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uma </a:t>
            </a:r>
            <a:r>
              <a:rPr sz="1815" dirty="0">
                <a:latin typeface="Arial"/>
                <a:cs typeface="Arial"/>
              </a:rPr>
              <a:t>destas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funções.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1638" y="318464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5552" y="3118950"/>
            <a:ext cx="7008414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  <a:tabLst>
                <a:tab pos="1017215" algn="l"/>
                <a:tab pos="1586625" algn="l"/>
                <a:tab pos="2746770" algn="l"/>
                <a:tab pos="4368551" algn="l"/>
                <a:tab pos="5066482" algn="l"/>
                <a:tab pos="6547639" algn="l"/>
              </a:tabLst>
            </a:pPr>
            <a:r>
              <a:rPr sz="1815" spc="-9" dirty="0">
                <a:latin typeface="Arial"/>
                <a:cs typeface="Arial"/>
              </a:rPr>
              <a:t>Mesmo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em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sistemas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criptográficos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bem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concebidos,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bem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25552" y="3395574"/>
            <a:ext cx="7008991" cy="140817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implementados</a:t>
            </a:r>
            <a:r>
              <a:rPr sz="1815" spc="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23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usados</a:t>
            </a:r>
            <a:r>
              <a:rPr sz="1815" spc="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adequadamente,</a:t>
            </a:r>
            <a:r>
              <a:rPr sz="1815" spc="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alguns</a:t>
            </a:r>
            <a:r>
              <a:rPr sz="1815" spc="27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27" dirty="0">
                <a:latin typeface="Arial"/>
                <a:cs typeface="Arial"/>
              </a:rPr>
              <a:t>  </a:t>
            </a:r>
            <a:r>
              <a:rPr sz="1815" spc="-9" dirty="0">
                <a:latin typeface="Arial"/>
                <a:cs typeface="Arial"/>
              </a:rPr>
              <a:t>objetivos </a:t>
            </a:r>
            <a:r>
              <a:rPr sz="1815" dirty="0">
                <a:latin typeface="Arial"/>
                <a:cs typeface="Arial"/>
              </a:rPr>
              <a:t>acima</a:t>
            </a:r>
            <a:r>
              <a:rPr sz="1815" spc="141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141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145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práticos</a:t>
            </a:r>
            <a:r>
              <a:rPr sz="1815" spc="145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(ou</a:t>
            </a:r>
            <a:r>
              <a:rPr sz="1815" spc="141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mesmo</a:t>
            </a:r>
            <a:r>
              <a:rPr sz="1815" spc="141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desejáveis)</a:t>
            </a:r>
            <a:r>
              <a:rPr sz="1815" spc="141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141" dirty="0">
                <a:latin typeface="Arial"/>
                <a:cs typeface="Arial"/>
              </a:rPr>
              <a:t>  </a:t>
            </a:r>
            <a:r>
              <a:rPr sz="1815" spc="-9" dirty="0">
                <a:latin typeface="Arial"/>
                <a:cs typeface="Arial"/>
              </a:rPr>
              <a:t>algumas </a:t>
            </a:r>
            <a:r>
              <a:rPr sz="1815" dirty="0">
                <a:latin typeface="Arial"/>
                <a:cs typeface="Arial"/>
              </a:rPr>
              <a:t>circunstâncias.</a:t>
            </a:r>
            <a:r>
              <a:rPr sz="1815" spc="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exemplo,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remetente</a:t>
            </a:r>
            <a:r>
              <a:rPr sz="1815" spc="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8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mensagem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pode </a:t>
            </a:r>
            <a:r>
              <a:rPr sz="1815" dirty="0">
                <a:latin typeface="Arial"/>
                <a:cs typeface="Arial"/>
              </a:rPr>
              <a:t>querer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permanecer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anônimo,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2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destinar-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um </a:t>
            </a:r>
            <a:r>
              <a:rPr sz="1815" dirty="0">
                <a:latin typeface="Arial"/>
                <a:cs typeface="Arial"/>
              </a:rPr>
              <a:t>ambiente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recursos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computacionais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limitados.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1638" y="500806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25552" y="4942370"/>
            <a:ext cx="642001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Tipos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Criptografia,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MD2,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MD4,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SHA,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Hash,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MD5,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MD6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(não </a:t>
            </a:r>
            <a:r>
              <a:rPr sz="1815" spc="-9" dirty="0">
                <a:latin typeface="Arial"/>
                <a:cs typeface="Arial"/>
              </a:rPr>
              <a:t>utilizavél).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31638" y="572383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25552" y="5658138"/>
            <a:ext cx="5937069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Os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indicados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comuns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MD5,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SHA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Hash</a:t>
            </a:r>
            <a:endParaRPr sz="1815">
              <a:latin typeface="Arial"/>
              <a:cs typeface="Arial"/>
            </a:endParaRPr>
          </a:p>
        </p:txBody>
      </p:sp>
      <p:sp>
        <p:nvSpPr>
          <p:cNvPr id="12" name="object 12" descr="$PPTXTitle"/>
          <p:cNvSpPr txBox="1">
            <a:spLocks noGrp="1"/>
          </p:cNvSpPr>
          <p:nvPr>
            <p:ph type="title"/>
          </p:nvPr>
        </p:nvSpPr>
        <p:spPr>
          <a:xfrm>
            <a:off x="2349467" y="982925"/>
            <a:ext cx="9406393" cy="605467"/>
          </a:xfrm>
          <a:prstGeom prst="rect">
            <a:avLst/>
          </a:prstGeom>
        </p:spPr>
        <p:txBody>
          <a:bodyPr vert="horz" wrap="square" lIns="0" tIns="172891" rIns="0" bIns="0" rtlCol="0" anchor="ctr">
            <a:spAutoFit/>
          </a:bodyPr>
          <a:lstStyle/>
          <a:p>
            <a:pPr marL="1803323">
              <a:lnSpc>
                <a:spcPct val="100000"/>
              </a:lnSpc>
              <a:spcBef>
                <a:spcPts val="91"/>
              </a:spcBef>
            </a:pPr>
            <a:r>
              <a:rPr spc="-9" dirty="0"/>
              <a:t>Criptografia</a:t>
            </a: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64834" y="6109958"/>
            <a:ext cx="2766252" cy="58782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1638" y="139349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25553" y="1328953"/>
            <a:ext cx="6792301" cy="140817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MD5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(</a:t>
            </a:r>
            <a:r>
              <a:rPr sz="1815" b="1" spc="-9" dirty="0">
                <a:latin typeface="Arial"/>
                <a:cs typeface="Arial"/>
              </a:rPr>
              <a:t>Message-</a:t>
            </a:r>
            <a:r>
              <a:rPr sz="1815" b="1" dirty="0">
                <a:latin typeface="Arial"/>
                <a:cs typeface="Arial"/>
              </a:rPr>
              <a:t>Digest</a:t>
            </a:r>
            <a:r>
              <a:rPr sz="1815" b="1" spc="-27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algorithm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5</a:t>
            </a:r>
            <a:r>
              <a:rPr sz="1815" dirty="0">
                <a:latin typeface="Arial"/>
                <a:cs typeface="Arial"/>
              </a:rPr>
              <a:t>)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algoritmo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hash</a:t>
            </a:r>
            <a:r>
              <a:rPr sz="1815" spc="-23" dirty="0">
                <a:latin typeface="Arial"/>
                <a:cs typeface="Arial"/>
              </a:rPr>
              <a:t> de </a:t>
            </a:r>
            <a:r>
              <a:rPr sz="1815" dirty="0">
                <a:latin typeface="Arial"/>
                <a:cs typeface="Arial"/>
              </a:rPr>
              <a:t>128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bits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unidirecional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desenvolvido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pela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RSA</a:t>
            </a:r>
            <a:r>
              <a:rPr sz="1815" b="1" spc="-5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Data</a:t>
            </a:r>
            <a:r>
              <a:rPr sz="1815" b="1" spc="-50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Security,</a:t>
            </a:r>
            <a:r>
              <a:rPr sz="1815" b="1" spc="-64" dirty="0">
                <a:latin typeface="Arial"/>
                <a:cs typeface="Arial"/>
              </a:rPr>
              <a:t> </a:t>
            </a:r>
            <a:r>
              <a:rPr sz="1815" b="1" spc="-9" dirty="0">
                <a:latin typeface="Arial"/>
                <a:cs typeface="Arial"/>
              </a:rPr>
              <a:t>Inc</a:t>
            </a:r>
            <a:r>
              <a:rPr sz="1815" spc="-9" dirty="0">
                <a:latin typeface="Arial"/>
                <a:cs typeface="Arial"/>
              </a:rPr>
              <a:t>., </a:t>
            </a:r>
            <a:r>
              <a:rPr sz="1815" dirty="0">
                <a:latin typeface="Arial"/>
                <a:cs typeface="Arial"/>
              </a:rPr>
              <a:t>descrito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RFC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1321</a:t>
            </a:r>
            <a:r>
              <a:rPr sz="1815" dirty="0">
                <a:latin typeface="Arial"/>
                <a:cs typeface="Arial"/>
              </a:rPr>
              <a:t>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muito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utilizado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softwares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com </a:t>
            </a:r>
            <a:r>
              <a:rPr sz="1815" dirty="0">
                <a:latin typeface="Arial"/>
                <a:cs typeface="Arial"/>
              </a:rPr>
              <a:t>protocolo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ponto-a-</a:t>
            </a:r>
            <a:r>
              <a:rPr sz="1815" dirty="0">
                <a:latin typeface="Arial"/>
                <a:cs typeface="Arial"/>
              </a:rPr>
              <a:t>ponto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</a:t>
            </a:r>
            <a:r>
              <a:rPr sz="1815" b="1" dirty="0">
                <a:latin typeface="Arial"/>
                <a:cs typeface="Arial"/>
              </a:rPr>
              <a:t>P2P,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ou</a:t>
            </a:r>
            <a:r>
              <a:rPr sz="1815" b="1" spc="-27" dirty="0">
                <a:latin typeface="Arial"/>
                <a:cs typeface="Arial"/>
              </a:rPr>
              <a:t> </a:t>
            </a:r>
            <a:r>
              <a:rPr sz="1815" b="1" spc="-9" dirty="0">
                <a:latin typeface="Arial"/>
                <a:cs typeface="Arial"/>
              </a:rPr>
              <a:t>Peer-to-</a:t>
            </a:r>
            <a:r>
              <a:rPr sz="1815" b="1" dirty="0">
                <a:latin typeface="Arial"/>
                <a:cs typeface="Arial"/>
              </a:rPr>
              <a:t>Peer,</a:t>
            </a:r>
            <a:r>
              <a:rPr sz="1815" b="1" spc="-23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em</a:t>
            </a:r>
            <a:r>
              <a:rPr sz="1815" b="1" spc="-27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inglês</a:t>
            </a:r>
            <a:r>
              <a:rPr sz="1815" dirty="0">
                <a:latin typeface="Arial"/>
                <a:cs typeface="Arial"/>
              </a:rPr>
              <a:t>)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na </a:t>
            </a:r>
            <a:r>
              <a:rPr sz="1815" dirty="0">
                <a:latin typeface="Arial"/>
                <a:cs typeface="Arial"/>
              </a:rPr>
              <a:t>verificação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logins.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1638" y="294029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5553" y="2874596"/>
            <a:ext cx="7013025" cy="1686900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Foi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desenvolvido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1991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Ronald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Rivest</a:t>
            </a:r>
            <a:r>
              <a:rPr sz="1815" b="1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suceder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b="1" spc="-23" dirty="0">
                <a:latin typeface="Arial"/>
                <a:cs typeface="Arial"/>
              </a:rPr>
              <a:t>MD4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tinha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alguns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problemas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segurança.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algoritmo </a:t>
            </a:r>
            <a:r>
              <a:rPr sz="1815" dirty="0">
                <a:latin typeface="Arial"/>
                <a:cs typeface="Arial"/>
              </a:rPr>
              <a:t>unidirecional,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hash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md5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transformada</a:t>
            </a:r>
            <a:r>
              <a:rPr sz="1815" spc="4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novamente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texto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lhe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origem.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método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verificação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é, </a:t>
            </a:r>
            <a:r>
              <a:rPr sz="1815" dirty="0">
                <a:latin typeface="Arial"/>
                <a:cs typeface="Arial"/>
              </a:rPr>
              <a:t>então,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comparação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duas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hash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(uma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mensagem </a:t>
            </a:r>
            <a:r>
              <a:rPr sz="1815" dirty="0">
                <a:latin typeface="Arial"/>
                <a:cs typeface="Arial"/>
              </a:rPr>
              <a:t>original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confiável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mensagem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recebida).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31638" y="476371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25553" y="4698018"/>
            <a:ext cx="6976717" cy="1966208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MD5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também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verificar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arquivo </a:t>
            </a:r>
            <a:r>
              <a:rPr sz="1815" dirty="0">
                <a:latin typeface="Arial"/>
                <a:cs typeface="Arial"/>
              </a:rPr>
              <a:t>através,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exemplo,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programa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md5sum,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hash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um </a:t>
            </a:r>
            <a:r>
              <a:rPr sz="1815" dirty="0">
                <a:latin typeface="Arial"/>
                <a:cs typeface="Arial"/>
              </a:rPr>
              <a:t>arquivo.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Isto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pode-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tornar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muito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útil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downloads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arquivos </a:t>
            </a:r>
            <a:r>
              <a:rPr sz="1815" dirty="0">
                <a:latin typeface="Arial"/>
                <a:cs typeface="Arial"/>
              </a:rPr>
              <a:t>grandes,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programas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P2P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constroem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através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pedaços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sujeitos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corrupção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mesmos.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Como </a:t>
            </a:r>
            <a:r>
              <a:rPr sz="1815" dirty="0">
                <a:latin typeface="Arial"/>
                <a:cs typeface="Arial"/>
              </a:rPr>
              <a:t>autenticação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login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utilizada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vários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operacionais </a:t>
            </a:r>
            <a:r>
              <a:rPr sz="1815" dirty="0">
                <a:latin typeface="Arial"/>
                <a:cs typeface="Arial"/>
              </a:rPr>
              <a:t>unix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muitos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sites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autentificação.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1492940" y="648786"/>
            <a:ext cx="9406393" cy="605467"/>
          </a:xfrm>
          <a:prstGeom prst="rect">
            <a:avLst/>
          </a:prstGeom>
        </p:spPr>
        <p:txBody>
          <a:bodyPr vert="horz" wrap="square" lIns="0" tIns="172891" rIns="0" bIns="0" rtlCol="0" anchor="ctr">
            <a:spAutoFit/>
          </a:bodyPr>
          <a:lstStyle/>
          <a:p>
            <a:pPr marL="1803323">
              <a:lnSpc>
                <a:spcPct val="100000"/>
              </a:lnSpc>
              <a:spcBef>
                <a:spcPts val="91"/>
              </a:spcBef>
            </a:pPr>
            <a:r>
              <a:rPr spc="-9" dirty="0"/>
              <a:t>Criptografia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6183" y="158944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91251" y="1523744"/>
            <a:ext cx="6998042" cy="2525404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SHA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(Secure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Hash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Algorithm)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relacionada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funções </a:t>
            </a:r>
            <a:r>
              <a:rPr sz="1815" dirty="0">
                <a:latin typeface="Arial"/>
                <a:cs typeface="Arial"/>
              </a:rPr>
              <a:t>criptográficas.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função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usada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nesta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família,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dirty="0">
                <a:latin typeface="Arial"/>
                <a:cs typeface="Arial"/>
              </a:rPr>
              <a:t>1,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usada </a:t>
            </a:r>
            <a:r>
              <a:rPr sz="1815" dirty="0">
                <a:latin typeface="Arial"/>
                <a:cs typeface="Arial"/>
              </a:rPr>
              <a:t>numa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grande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variedade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aplicações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protocolos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segurança, </a:t>
            </a:r>
            <a:r>
              <a:rPr sz="1815" dirty="0">
                <a:latin typeface="Arial"/>
                <a:cs typeface="Arial"/>
              </a:rPr>
              <a:t>incluindo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TLS,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SSL,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PGP,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SSH,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S/MIME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IPSec.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dirty="0">
                <a:latin typeface="Arial"/>
                <a:cs typeface="Arial"/>
              </a:rPr>
              <a:t>1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foi </a:t>
            </a:r>
            <a:r>
              <a:rPr sz="1815" dirty="0">
                <a:latin typeface="Arial"/>
                <a:cs typeface="Arial"/>
              </a:rPr>
              <a:t>considerado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sucessor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MD5.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Ambos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têm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vulnerabilidades </a:t>
            </a:r>
            <a:r>
              <a:rPr sz="1815" dirty="0">
                <a:latin typeface="Arial"/>
                <a:cs typeface="Arial"/>
              </a:rPr>
              <a:t>comprovadas.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correntes,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sugerido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spc="-23" dirty="0">
                <a:latin typeface="Arial"/>
                <a:cs typeface="Arial"/>
              </a:rPr>
              <a:t>256</a:t>
            </a:r>
            <a:r>
              <a:rPr sz="1815" spc="45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superior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seja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tecnologia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crítica.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algoritmos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SHA </a:t>
            </a:r>
            <a:r>
              <a:rPr sz="1815" dirty="0">
                <a:latin typeface="Arial"/>
                <a:cs typeface="Arial"/>
              </a:rPr>
              <a:t>foram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desenhados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National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Security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Agency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(NSA)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 </a:t>
            </a:r>
            <a:r>
              <a:rPr sz="1815" dirty="0">
                <a:latin typeface="Arial"/>
                <a:cs typeface="Arial"/>
              </a:rPr>
              <a:t>publicados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padrão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governo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Norte-Americano.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6183" y="451936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1251" y="4453665"/>
            <a:ext cx="6946751" cy="1966208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primeiro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membro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família,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publicado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1993,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foi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oficialmente </a:t>
            </a:r>
            <a:r>
              <a:rPr sz="1815" dirty="0">
                <a:latin typeface="Arial"/>
                <a:cs typeface="Arial"/>
              </a:rPr>
              <a:t>chamado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SHA;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entanto,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frequentemente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chamado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dirty="0">
                <a:latin typeface="Arial"/>
                <a:cs typeface="Arial"/>
              </a:rPr>
              <a:t>0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evitar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confusões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seus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sucessores.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anos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tarde,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dirty="0">
                <a:latin typeface="Arial"/>
                <a:cs typeface="Arial"/>
              </a:rPr>
              <a:t>1,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primeiro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sucessor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SHA,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foi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publicado.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então </a:t>
            </a:r>
            <a:r>
              <a:rPr sz="1815" dirty="0">
                <a:latin typeface="Arial"/>
                <a:cs typeface="Arial"/>
              </a:rPr>
              <a:t>quatro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variantes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foram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lançadas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capacidades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saída </a:t>
            </a:r>
            <a:r>
              <a:rPr sz="1815" dirty="0">
                <a:latin typeface="Arial"/>
                <a:cs typeface="Arial"/>
              </a:rPr>
              <a:t>aumentadas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design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ligeiramente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diferente: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dirty="0">
                <a:latin typeface="Arial"/>
                <a:cs typeface="Arial"/>
              </a:rPr>
              <a:t>224,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dirty="0">
                <a:latin typeface="Arial"/>
                <a:cs typeface="Arial"/>
              </a:rPr>
              <a:t>256,</a:t>
            </a:r>
            <a:r>
              <a:rPr sz="1815" spc="-18" dirty="0">
                <a:latin typeface="Arial"/>
                <a:cs typeface="Arial"/>
              </a:rPr>
              <a:t> SHA-</a:t>
            </a:r>
            <a:r>
              <a:rPr sz="1815" dirty="0">
                <a:latin typeface="Arial"/>
                <a:cs typeface="Arial"/>
              </a:rPr>
              <a:t>384,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dirty="0">
                <a:latin typeface="Arial"/>
                <a:cs typeface="Arial"/>
              </a:rPr>
              <a:t>512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—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vezes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chamadas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SHA-</a:t>
            </a:r>
            <a:r>
              <a:rPr sz="1815" spc="-23" dirty="0">
                <a:latin typeface="Arial"/>
                <a:cs typeface="Arial"/>
              </a:rPr>
              <a:t>2</a:t>
            </a:r>
            <a:r>
              <a:rPr sz="908" spc="-23" dirty="0">
                <a:latin typeface="Arial"/>
                <a:cs typeface="Arial"/>
              </a:rPr>
              <a:t>.</a:t>
            </a:r>
            <a:endParaRPr sz="908">
              <a:latin typeface="Arial"/>
              <a:cs typeface="Arial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20667" y="816493"/>
            <a:ext cx="9406393" cy="605467"/>
          </a:xfrm>
          <a:prstGeom prst="rect">
            <a:avLst/>
          </a:prstGeom>
        </p:spPr>
        <p:txBody>
          <a:bodyPr vert="horz" wrap="square" lIns="0" tIns="172891" rIns="0" bIns="0" rtlCol="0" anchor="ctr">
            <a:spAutoFit/>
          </a:bodyPr>
          <a:lstStyle/>
          <a:p>
            <a:pPr marL="1803323">
              <a:lnSpc>
                <a:spcPct val="100000"/>
              </a:lnSpc>
              <a:spcBef>
                <a:spcPts val="91"/>
              </a:spcBef>
            </a:pPr>
            <a:r>
              <a:rPr spc="-9" dirty="0"/>
              <a:t>Criptografia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943336" y="882984"/>
            <a:ext cx="5206893" cy="83353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Segurança</a:t>
            </a:r>
            <a:r>
              <a:rPr spc="-118" dirty="0"/>
              <a:t> </a:t>
            </a:r>
            <a:r>
              <a:rPr dirty="0"/>
              <a:t>de</a:t>
            </a:r>
            <a:r>
              <a:rPr spc="-123" dirty="0"/>
              <a:t> </a:t>
            </a:r>
            <a:r>
              <a:rPr spc="-9" dirty="0"/>
              <a:t>acesso</a:t>
            </a:r>
          </a:p>
          <a:p>
            <a:pPr marL="433397">
              <a:lnSpc>
                <a:spcPct val="100000"/>
              </a:lnSpc>
            </a:pPr>
            <a:r>
              <a:rPr sz="2541" dirty="0"/>
              <a:t>(usuários</a:t>
            </a:r>
            <a:r>
              <a:rPr sz="2541" spc="-91" dirty="0"/>
              <a:t> </a:t>
            </a:r>
            <a:r>
              <a:rPr sz="2541" dirty="0"/>
              <a:t>e</a:t>
            </a:r>
            <a:r>
              <a:rPr sz="2541" spc="-86" dirty="0"/>
              <a:t> </a:t>
            </a:r>
            <a:r>
              <a:rPr sz="2541" spc="-9" dirty="0"/>
              <a:t>aplicações)</a:t>
            </a:r>
            <a:endParaRPr sz="2541" dirty="0"/>
          </a:p>
        </p:txBody>
      </p:sp>
      <p:sp>
        <p:nvSpPr>
          <p:cNvPr id="3" name="object 3"/>
          <p:cNvSpPr txBox="1"/>
          <p:nvPr/>
        </p:nvSpPr>
        <p:spPr>
          <a:xfrm>
            <a:off x="1671149" y="208390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65063" y="2019364"/>
            <a:ext cx="7389927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preocupação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manutenção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ambientes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seguros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têm </a:t>
            </a:r>
            <a:r>
              <a:rPr sz="1815" dirty="0">
                <a:latin typeface="Arial"/>
                <a:cs typeface="Arial"/>
              </a:rPr>
              <a:t>sido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tarefas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cruciais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administradores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redes,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sistemas </a:t>
            </a:r>
            <a:r>
              <a:rPr sz="1815" dirty="0">
                <a:latin typeface="Arial"/>
                <a:cs typeface="Arial"/>
              </a:rPr>
              <a:t>operacionais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71149" y="307745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65063" y="3011756"/>
            <a:ext cx="7338060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Pesquisas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mostram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boa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ataques,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roubos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informações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não-</a:t>
            </a:r>
            <a:r>
              <a:rPr sz="1815" dirty="0">
                <a:latin typeface="Arial"/>
                <a:cs typeface="Arial"/>
              </a:rPr>
              <a:t>autorizados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pessoas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pertencem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à </a:t>
            </a:r>
            <a:r>
              <a:rPr sz="1815" dirty="0">
                <a:latin typeface="Arial"/>
                <a:cs typeface="Arial"/>
              </a:rPr>
              <a:t>organização</a:t>
            </a:r>
            <a:r>
              <a:rPr sz="1815" spc="-7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alvo.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71149" y="406984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65063" y="4004149"/>
            <a:ext cx="7163440" cy="848979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200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Isso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profissionais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desdobrem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usar </a:t>
            </a:r>
            <a:r>
              <a:rPr sz="1815" dirty="0">
                <a:latin typeface="Arial"/>
                <a:cs typeface="Arial"/>
              </a:rPr>
              <a:t>artifícios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eliminar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não-</a:t>
            </a:r>
            <a:r>
              <a:rPr sz="1815" dirty="0">
                <a:latin typeface="Arial"/>
                <a:cs typeface="Arial"/>
              </a:rPr>
              <a:t>autorizados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minimizar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as </a:t>
            </a:r>
            <a:r>
              <a:rPr sz="1815" dirty="0">
                <a:latin typeface="Arial"/>
                <a:cs typeface="Arial"/>
              </a:rPr>
              <a:t>chances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tentativas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invasão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(internas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externas).</a:t>
            </a:r>
            <a:endParaRPr sz="1815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71149" y="506339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65063" y="4997696"/>
            <a:ext cx="7173237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assegurar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ocorram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exclusivamente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acordo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modalidades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regras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pré-</a:t>
            </a:r>
            <a:r>
              <a:rPr sz="1815" dirty="0">
                <a:latin typeface="Arial"/>
                <a:cs typeface="Arial"/>
              </a:rPr>
              <a:t>estabelecidas,</a:t>
            </a:r>
            <a:r>
              <a:rPr sz="1815" spc="-45" dirty="0">
                <a:latin typeface="Arial"/>
                <a:cs typeface="Arial"/>
              </a:rPr>
              <a:t> e </a:t>
            </a:r>
            <a:r>
              <a:rPr sz="1815" dirty="0">
                <a:latin typeface="Arial"/>
                <a:cs typeface="Arial"/>
              </a:rPr>
              <a:t>observadas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políticas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proteção.</a:t>
            </a:r>
            <a:endParaRPr sz="181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7742" y="3745966"/>
            <a:ext cx="7382435" cy="269018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412506" y="2081605"/>
            <a:ext cx="176925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spc="-45" dirty="0">
                <a:latin typeface="Arial"/>
                <a:cs typeface="Arial"/>
              </a:rPr>
              <a:t>A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5971" y="2358230"/>
            <a:ext cx="7041264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63396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figura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abaixo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apresenta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incluindo </a:t>
            </a:r>
            <a:r>
              <a:rPr sz="1815" dirty="0">
                <a:latin typeface="Arial"/>
                <a:cs typeface="Arial"/>
              </a:rPr>
              <a:t>assuntos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(usuários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processos)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alcançam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objetos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 </a:t>
            </a:r>
            <a:r>
              <a:rPr sz="1815" dirty="0">
                <a:latin typeface="Arial"/>
                <a:cs typeface="Arial"/>
              </a:rPr>
              <a:t>programas)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operações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(ler,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escrever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executar).</a:t>
            </a:r>
            <a:endParaRPr sz="1815">
              <a:latin typeface="Arial"/>
              <a:cs typeface="Arial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2753156" y="1162689"/>
            <a:ext cx="5206893" cy="83353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Segurança</a:t>
            </a:r>
            <a:r>
              <a:rPr spc="-118" dirty="0"/>
              <a:t> </a:t>
            </a:r>
            <a:r>
              <a:rPr dirty="0"/>
              <a:t>de</a:t>
            </a:r>
            <a:r>
              <a:rPr spc="-123" dirty="0"/>
              <a:t> </a:t>
            </a:r>
            <a:r>
              <a:rPr spc="-9" dirty="0"/>
              <a:t>acesso</a:t>
            </a:r>
          </a:p>
          <a:p>
            <a:pPr marL="433397">
              <a:lnSpc>
                <a:spcPct val="100000"/>
              </a:lnSpc>
            </a:pPr>
            <a:r>
              <a:rPr sz="2541" dirty="0"/>
              <a:t>(usuários</a:t>
            </a:r>
            <a:r>
              <a:rPr sz="2541" spc="-91" dirty="0"/>
              <a:t> </a:t>
            </a:r>
            <a:r>
              <a:rPr sz="2541" dirty="0"/>
              <a:t>e</a:t>
            </a:r>
            <a:r>
              <a:rPr sz="2541" spc="-86" dirty="0"/>
              <a:t> </a:t>
            </a:r>
            <a:r>
              <a:rPr sz="2541" spc="-9" dirty="0"/>
              <a:t>aplicações)</a:t>
            </a:r>
            <a:endParaRPr sz="254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885995" y="768625"/>
            <a:ext cx="5436262" cy="1687738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indent="246668">
              <a:lnSpc>
                <a:spcPct val="100000"/>
              </a:lnSpc>
              <a:spcBef>
                <a:spcPts val="91"/>
              </a:spcBef>
            </a:pPr>
            <a:r>
              <a:rPr sz="5446" dirty="0"/>
              <a:t>Segurança</a:t>
            </a:r>
            <a:r>
              <a:rPr sz="5446" spc="-123" dirty="0"/>
              <a:t> </a:t>
            </a:r>
            <a:r>
              <a:rPr sz="5446" spc="-23" dirty="0"/>
              <a:t>em </a:t>
            </a:r>
            <a:r>
              <a:rPr sz="5446" dirty="0"/>
              <a:t>Banco</a:t>
            </a:r>
            <a:r>
              <a:rPr sz="5446" spc="-59" dirty="0"/>
              <a:t> </a:t>
            </a:r>
            <a:r>
              <a:rPr sz="5446" dirty="0"/>
              <a:t>de</a:t>
            </a:r>
            <a:r>
              <a:rPr sz="5446" spc="-64" dirty="0"/>
              <a:t> </a:t>
            </a:r>
            <a:r>
              <a:rPr sz="5446" spc="-9" dirty="0"/>
              <a:t>Dados</a:t>
            </a:r>
            <a:endParaRPr sz="5446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62159" y="1653988"/>
            <a:ext cx="6218304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figura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mostra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composto </a:t>
            </a:r>
            <a:r>
              <a:rPr sz="1815" dirty="0">
                <a:latin typeface="Arial"/>
                <a:cs typeface="Arial"/>
              </a:rPr>
              <a:t>basicamente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componentes:</a:t>
            </a:r>
            <a:endParaRPr sz="1815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9396" y="243545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62159" y="2369756"/>
            <a:ext cx="6424621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Políticas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Acesso,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indica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modalidades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tipos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seguidas,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</a:t>
            </a:r>
            <a:endParaRPr sz="181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9396" y="315122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62159" y="3086675"/>
            <a:ext cx="6736976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63396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Procedimentos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Acesso</a:t>
            </a:r>
            <a:r>
              <a:rPr sz="1815" dirty="0">
                <a:latin typeface="Arial"/>
                <a:cs typeface="Arial"/>
              </a:rPr>
              <a:t>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base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regras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acesso,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pedidos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permitidos,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negados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ou </a:t>
            </a:r>
            <a:r>
              <a:rPr sz="1815" dirty="0">
                <a:latin typeface="Arial"/>
                <a:cs typeface="Arial"/>
              </a:rPr>
              <a:t>podem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pedidas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modificações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pedido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acesso.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62159" y="4518212"/>
            <a:ext cx="6916206" cy="1853613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166558">
              <a:lnSpc>
                <a:spcPct val="100200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Grande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SGBDs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atuais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 </a:t>
            </a:r>
            <a:r>
              <a:rPr sz="1815" dirty="0">
                <a:latin typeface="Arial"/>
                <a:cs typeface="Arial"/>
              </a:rPr>
              <a:t>armazenados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através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Listas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Controle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Acesso</a:t>
            </a:r>
            <a:r>
              <a:rPr sz="1815" b="1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(</a:t>
            </a:r>
            <a:r>
              <a:rPr sz="1815" i="1" spc="-9" dirty="0">
                <a:latin typeface="Arial"/>
                <a:cs typeface="Arial"/>
              </a:rPr>
              <a:t>Access </a:t>
            </a:r>
            <a:r>
              <a:rPr sz="1815" i="1" dirty="0">
                <a:latin typeface="Arial"/>
                <a:cs typeface="Arial"/>
              </a:rPr>
              <a:t>Control</a:t>
            </a:r>
            <a:r>
              <a:rPr sz="1815" i="1" spc="-41" dirty="0">
                <a:latin typeface="Arial"/>
                <a:cs typeface="Arial"/>
              </a:rPr>
              <a:t> </a:t>
            </a:r>
            <a:r>
              <a:rPr sz="1815" i="1" dirty="0">
                <a:latin typeface="Arial"/>
                <a:cs typeface="Arial"/>
              </a:rPr>
              <a:t>List,</a:t>
            </a:r>
            <a:r>
              <a:rPr sz="1815" i="1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ACL)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.</a:t>
            </a:r>
            <a:endParaRPr sz="1815">
              <a:latin typeface="Arial"/>
              <a:cs typeface="Arial"/>
            </a:endParaRPr>
          </a:p>
          <a:p>
            <a:pPr marL="11527" marR="4611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ACLs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especiais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possuem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informações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sobre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os </a:t>
            </a:r>
            <a:r>
              <a:rPr sz="1815" b="1" dirty="0">
                <a:latin typeface="Arial"/>
                <a:cs typeface="Arial"/>
              </a:rPr>
              <a:t>privilégios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determinado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2771022" y="747125"/>
            <a:ext cx="5206893" cy="83353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Segurança</a:t>
            </a:r>
            <a:r>
              <a:rPr spc="-118" dirty="0"/>
              <a:t> </a:t>
            </a:r>
            <a:r>
              <a:rPr dirty="0"/>
              <a:t>de</a:t>
            </a:r>
            <a:r>
              <a:rPr spc="-123" dirty="0"/>
              <a:t> </a:t>
            </a:r>
            <a:r>
              <a:rPr spc="-9" dirty="0"/>
              <a:t>acesso</a:t>
            </a:r>
          </a:p>
          <a:p>
            <a:pPr marL="433397">
              <a:lnSpc>
                <a:spcPct val="100000"/>
              </a:lnSpc>
            </a:pPr>
            <a:r>
              <a:rPr sz="2541" dirty="0"/>
              <a:t>(usuários</a:t>
            </a:r>
            <a:r>
              <a:rPr sz="2541" spc="-91" dirty="0"/>
              <a:t> </a:t>
            </a:r>
            <a:r>
              <a:rPr sz="2541" dirty="0"/>
              <a:t>e</a:t>
            </a:r>
            <a:r>
              <a:rPr sz="2541" spc="-86" dirty="0"/>
              <a:t> </a:t>
            </a:r>
            <a:r>
              <a:rPr sz="2541" spc="-9" dirty="0"/>
              <a:t>aplicações)</a:t>
            </a:r>
            <a:endParaRPr sz="254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5451" y="168971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99365" y="1624019"/>
            <a:ext cx="7464847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Quando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</a:t>
            </a:r>
            <a:r>
              <a:rPr sz="1815" spc="1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1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“sua</a:t>
            </a:r>
            <a:r>
              <a:rPr sz="1815" spc="1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identidade”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é </a:t>
            </a:r>
            <a:r>
              <a:rPr sz="1815" dirty="0">
                <a:latin typeface="Arial"/>
                <a:cs typeface="Arial"/>
              </a:rPr>
              <a:t>determinada</a:t>
            </a:r>
            <a:r>
              <a:rPr sz="1815" spc="1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pela</a:t>
            </a:r>
            <a:r>
              <a:rPr sz="1815" spc="1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1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1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16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conectou</a:t>
            </a:r>
            <a:r>
              <a:rPr sz="1815" spc="1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1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16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nome</a:t>
            </a:r>
            <a:r>
              <a:rPr sz="1815" spc="1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5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especificou.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5451" y="268211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99365" y="2617566"/>
            <a:ext cx="7468881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1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1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concede</a:t>
            </a:r>
            <a:r>
              <a:rPr sz="1815" spc="1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privilégios</a:t>
            </a:r>
            <a:r>
              <a:rPr sz="1815" b="1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acordo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1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1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identidade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109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deseja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fazer.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05451" y="339903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99366" y="3333334"/>
            <a:ext cx="7465999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Assim</a:t>
            </a:r>
            <a:r>
              <a:rPr sz="1815" spc="2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possível</a:t>
            </a:r>
            <a:r>
              <a:rPr sz="1815" spc="29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provenientes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diferentes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lugares</a:t>
            </a:r>
            <a:r>
              <a:rPr sz="1815" spc="304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internet</a:t>
            </a:r>
            <a:r>
              <a:rPr sz="1815" spc="34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possuam</a:t>
            </a:r>
            <a:r>
              <a:rPr sz="1815" spc="3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34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mesmo</a:t>
            </a:r>
            <a:r>
              <a:rPr sz="1815" spc="3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nome</a:t>
            </a:r>
            <a:r>
              <a:rPr sz="1815" spc="3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34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34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3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35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totalmente </a:t>
            </a:r>
            <a:r>
              <a:rPr sz="1815" dirty="0">
                <a:latin typeface="Arial"/>
                <a:cs typeface="Arial"/>
              </a:rPr>
              <a:t>diferentes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outro.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05451" y="439142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99365" y="4325726"/>
            <a:ext cx="7473491" cy="224609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9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</a:t>
            </a:r>
            <a:r>
              <a:rPr sz="1815" spc="10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0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10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1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feito</a:t>
            </a:r>
            <a:r>
              <a:rPr sz="1815" spc="10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10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duas</a:t>
            </a:r>
            <a:r>
              <a:rPr sz="1815" spc="1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etapas:</a:t>
            </a:r>
            <a:r>
              <a:rPr sz="1815" spc="9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primeiramente</a:t>
            </a:r>
            <a:r>
              <a:rPr sz="1815" spc="1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10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servidor </a:t>
            </a:r>
            <a:r>
              <a:rPr sz="1815" dirty="0">
                <a:latin typeface="Arial"/>
                <a:cs typeface="Arial"/>
              </a:rPr>
              <a:t>confere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não,</a:t>
            </a:r>
            <a:r>
              <a:rPr sz="1815" spc="19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seguida,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assumindo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conectar,</a:t>
            </a:r>
            <a:r>
              <a:rPr sz="1815" spc="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verifica</a:t>
            </a:r>
            <a:r>
              <a:rPr sz="1815" spc="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requisição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feita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saber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suficientes</a:t>
            </a:r>
            <a:r>
              <a:rPr sz="1815" spc="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realizar</a:t>
            </a:r>
            <a:r>
              <a:rPr sz="1815" spc="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operação.</a:t>
            </a:r>
            <a:r>
              <a:rPr sz="1815" spc="50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Por </a:t>
            </a:r>
            <a:r>
              <a:rPr sz="1815" dirty="0">
                <a:latin typeface="Arial"/>
                <a:cs typeface="Arial"/>
              </a:rPr>
              <a:t>exemplo,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tentar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selecionar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linha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apagar</a:t>
            </a:r>
            <a:r>
              <a:rPr sz="1815" spc="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8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certifica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</a:t>
            </a:r>
            <a:r>
              <a:rPr sz="1815" spc="9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select</a:t>
            </a:r>
            <a:r>
              <a:rPr sz="1815" b="1" spc="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</a:t>
            </a:r>
            <a:r>
              <a:rPr sz="1815" spc="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</a:t>
            </a:r>
            <a:r>
              <a:rPr sz="1815" spc="103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drop</a:t>
            </a:r>
            <a:r>
              <a:rPr sz="1815" b="1" spc="7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2875330" y="717732"/>
            <a:ext cx="5206893" cy="83353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Segurança</a:t>
            </a:r>
            <a:r>
              <a:rPr spc="-118" dirty="0"/>
              <a:t> </a:t>
            </a:r>
            <a:r>
              <a:rPr dirty="0"/>
              <a:t>de</a:t>
            </a:r>
            <a:r>
              <a:rPr spc="-123" dirty="0"/>
              <a:t> </a:t>
            </a:r>
            <a:r>
              <a:rPr spc="-9" dirty="0"/>
              <a:t>acesso</a:t>
            </a:r>
          </a:p>
          <a:p>
            <a:pPr marL="433397">
              <a:lnSpc>
                <a:spcPct val="100000"/>
              </a:lnSpc>
            </a:pPr>
            <a:r>
              <a:rPr sz="2541" dirty="0"/>
              <a:t>(usuários</a:t>
            </a:r>
            <a:r>
              <a:rPr sz="2541" spc="-91" dirty="0"/>
              <a:t> </a:t>
            </a:r>
            <a:r>
              <a:rPr sz="2541" dirty="0"/>
              <a:t>e</a:t>
            </a:r>
            <a:r>
              <a:rPr sz="2541" spc="-86" dirty="0"/>
              <a:t> </a:t>
            </a:r>
            <a:r>
              <a:rPr sz="2541" spc="-9" dirty="0"/>
              <a:t>aplicações)</a:t>
            </a:r>
            <a:endParaRPr sz="254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49467" y="1015514"/>
            <a:ext cx="9406393" cy="540290"/>
          </a:xfrm>
          <a:prstGeom prst="rect">
            <a:avLst/>
          </a:prstGeom>
        </p:spPr>
        <p:txBody>
          <a:bodyPr vert="horz" wrap="square" lIns="0" tIns="108345" rIns="0" bIns="0" rtlCol="0" anchor="ctr">
            <a:spAutoFit/>
          </a:bodyPr>
          <a:lstStyle/>
          <a:p>
            <a:pPr marL="1671922">
              <a:lnSpc>
                <a:spcPct val="100000"/>
              </a:lnSpc>
              <a:spcBef>
                <a:spcPts val="91"/>
              </a:spcBef>
            </a:pPr>
            <a:r>
              <a:rPr dirty="0"/>
              <a:t>SQL</a:t>
            </a:r>
            <a:r>
              <a:rPr spc="-100" dirty="0"/>
              <a:t> </a:t>
            </a:r>
            <a:r>
              <a:rPr spc="-9" dirty="0"/>
              <a:t>injection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96461" y="1491470"/>
            <a:ext cx="7207816" cy="398426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R="282976" algn="ctr">
              <a:spcBef>
                <a:spcPts val="91"/>
              </a:spcBef>
            </a:pPr>
            <a:r>
              <a:rPr sz="2904" b="1" dirty="0">
                <a:latin typeface="Arial"/>
                <a:cs typeface="Arial"/>
              </a:rPr>
              <a:t>O</a:t>
            </a:r>
            <a:r>
              <a:rPr sz="2904" b="1" spc="-14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que</a:t>
            </a:r>
            <a:r>
              <a:rPr sz="2904" b="1" spc="-5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é </a:t>
            </a:r>
            <a:r>
              <a:rPr sz="2904" b="1" spc="-45" dirty="0">
                <a:latin typeface="Arial"/>
                <a:cs typeface="Arial"/>
              </a:rPr>
              <a:t>?</a:t>
            </a:r>
            <a:endParaRPr sz="2904">
              <a:latin typeface="Arial"/>
              <a:cs typeface="Arial"/>
            </a:endParaRPr>
          </a:p>
          <a:p>
            <a:pPr>
              <a:spcBef>
                <a:spcPts val="1833"/>
              </a:spcBef>
            </a:pPr>
            <a:endParaRPr sz="2904">
              <a:latin typeface="Arial"/>
              <a:cs typeface="Arial"/>
            </a:endParaRPr>
          </a:p>
          <a:p>
            <a:pPr marL="11527" marR="4611" algn="just"/>
            <a:r>
              <a:rPr sz="2178" dirty="0">
                <a:latin typeface="Arial"/>
                <a:cs typeface="Arial"/>
              </a:rPr>
              <a:t>A</a:t>
            </a:r>
            <a:r>
              <a:rPr sz="2178" spc="54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Injeção</a:t>
            </a:r>
            <a:r>
              <a:rPr sz="2178" spc="59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59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SQL,</a:t>
            </a:r>
            <a:r>
              <a:rPr sz="2178" spc="59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mais</a:t>
            </a:r>
            <a:r>
              <a:rPr sz="2178" spc="59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conhecida</a:t>
            </a:r>
            <a:r>
              <a:rPr sz="2178" spc="54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através</a:t>
            </a:r>
            <a:r>
              <a:rPr sz="2178" spc="59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do</a:t>
            </a:r>
            <a:r>
              <a:rPr sz="2178" spc="59" dirty="0">
                <a:latin typeface="Arial"/>
                <a:cs typeface="Arial"/>
              </a:rPr>
              <a:t>  </a:t>
            </a:r>
            <a:r>
              <a:rPr sz="2178" spc="-9" dirty="0">
                <a:latin typeface="Arial"/>
                <a:cs typeface="Arial"/>
              </a:rPr>
              <a:t>termo </a:t>
            </a:r>
            <a:r>
              <a:rPr sz="2178" dirty="0">
                <a:latin typeface="Arial"/>
                <a:cs typeface="Arial"/>
              </a:rPr>
              <a:t>americano</a:t>
            </a:r>
            <a:r>
              <a:rPr sz="2178" spc="17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SQL</a:t>
            </a:r>
            <a:r>
              <a:rPr sz="2178" spc="17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Injection,</a:t>
            </a:r>
            <a:r>
              <a:rPr sz="2178" spc="17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é</a:t>
            </a:r>
            <a:r>
              <a:rPr sz="2178" spc="17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um</a:t>
            </a:r>
            <a:r>
              <a:rPr sz="2178" spc="17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tipo</a:t>
            </a:r>
            <a:r>
              <a:rPr sz="2178" spc="172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172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ameaça</a:t>
            </a:r>
            <a:r>
              <a:rPr sz="2178" spc="172" dirty="0">
                <a:latin typeface="Arial"/>
                <a:cs typeface="Arial"/>
              </a:rPr>
              <a:t>  </a:t>
            </a:r>
            <a:r>
              <a:rPr sz="2178" spc="-23" dirty="0">
                <a:latin typeface="Arial"/>
                <a:cs typeface="Arial"/>
              </a:rPr>
              <a:t>de </a:t>
            </a:r>
            <a:r>
              <a:rPr sz="2178" dirty="0">
                <a:latin typeface="Arial"/>
                <a:cs typeface="Arial"/>
              </a:rPr>
              <a:t>segurança</a:t>
            </a:r>
            <a:r>
              <a:rPr sz="2178" spc="32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que</a:t>
            </a:r>
            <a:r>
              <a:rPr sz="2178" spc="32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se</a:t>
            </a:r>
            <a:r>
              <a:rPr sz="2178" spc="32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aproveita</a:t>
            </a:r>
            <a:r>
              <a:rPr sz="2178" spc="327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32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falhas</a:t>
            </a:r>
            <a:r>
              <a:rPr sz="2178" spc="327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em</a:t>
            </a:r>
            <a:r>
              <a:rPr sz="2178" spc="331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sistemas</a:t>
            </a:r>
            <a:r>
              <a:rPr sz="2178" spc="322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que </a:t>
            </a:r>
            <a:r>
              <a:rPr sz="2178" dirty="0">
                <a:latin typeface="Arial"/>
                <a:cs typeface="Arial"/>
              </a:rPr>
              <a:t>interagem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com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bases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7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dados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via</a:t>
            </a:r>
            <a:r>
              <a:rPr sz="2178" spc="-73" dirty="0">
                <a:latin typeface="Arial"/>
                <a:cs typeface="Arial"/>
              </a:rPr>
              <a:t> </a:t>
            </a:r>
            <a:r>
              <a:rPr sz="2178" spc="-18" dirty="0">
                <a:latin typeface="Arial"/>
                <a:cs typeface="Arial"/>
              </a:rPr>
              <a:t>SQL.</a:t>
            </a:r>
            <a:endParaRPr sz="2178">
              <a:latin typeface="Arial"/>
              <a:cs typeface="Arial"/>
            </a:endParaRPr>
          </a:p>
          <a:p>
            <a:pPr marL="11527" marR="5187" algn="just">
              <a:spcBef>
                <a:spcPts val="1280"/>
              </a:spcBef>
            </a:pPr>
            <a:r>
              <a:rPr sz="2178" dirty="0">
                <a:latin typeface="Arial"/>
                <a:cs typeface="Arial"/>
              </a:rPr>
              <a:t>A</a:t>
            </a:r>
            <a:r>
              <a:rPr sz="2178" spc="44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injeção</a:t>
            </a:r>
            <a:r>
              <a:rPr sz="2178" spc="46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45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SQL</a:t>
            </a:r>
            <a:r>
              <a:rPr sz="2178" spc="45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ocorre</a:t>
            </a:r>
            <a:r>
              <a:rPr sz="2178" spc="46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quando</a:t>
            </a:r>
            <a:r>
              <a:rPr sz="2178" spc="45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</a:t>
            </a:r>
            <a:r>
              <a:rPr sz="2178" spc="4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atacante</a:t>
            </a:r>
            <a:r>
              <a:rPr sz="2178" spc="467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consegue </a:t>
            </a:r>
            <a:r>
              <a:rPr sz="2178" dirty="0">
                <a:latin typeface="Arial"/>
                <a:cs typeface="Arial"/>
              </a:rPr>
              <a:t>inserir</a:t>
            </a:r>
            <a:r>
              <a:rPr sz="2178" spc="12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uma</a:t>
            </a:r>
            <a:r>
              <a:rPr sz="2178" spc="1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série</a:t>
            </a:r>
            <a:r>
              <a:rPr sz="2178" spc="118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127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instruções</a:t>
            </a:r>
            <a:r>
              <a:rPr sz="2178" spc="1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SQL</a:t>
            </a:r>
            <a:r>
              <a:rPr sz="2178" spc="1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dentro</a:t>
            </a:r>
            <a:r>
              <a:rPr sz="2178" spc="123" dirty="0">
                <a:latin typeface="Arial"/>
                <a:cs typeface="Arial"/>
              </a:rPr>
              <a:t> 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118" dirty="0">
                <a:latin typeface="Arial"/>
                <a:cs typeface="Arial"/>
              </a:rPr>
              <a:t>  </a:t>
            </a:r>
            <a:r>
              <a:rPr sz="2178" spc="-23" dirty="0">
                <a:latin typeface="Arial"/>
                <a:cs typeface="Arial"/>
              </a:rPr>
              <a:t>uma </a:t>
            </a:r>
            <a:r>
              <a:rPr sz="2178" dirty="0">
                <a:latin typeface="Arial"/>
                <a:cs typeface="Arial"/>
              </a:rPr>
              <a:t>consulta</a:t>
            </a:r>
            <a:r>
              <a:rPr sz="2178" spc="20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(query)</a:t>
            </a:r>
            <a:r>
              <a:rPr sz="2178" spc="22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através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manipulação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das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entrada</a:t>
            </a:r>
            <a:r>
              <a:rPr sz="2178" spc="208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de </a:t>
            </a:r>
            <a:r>
              <a:rPr sz="2178" dirty="0">
                <a:latin typeface="Arial"/>
                <a:cs typeface="Arial"/>
              </a:rPr>
              <a:t>dados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uma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aplicação.</a:t>
            </a:r>
            <a:endParaRPr sz="2178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1392" y="139349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5308" y="1328953"/>
            <a:ext cx="7025703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ilustrar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conceito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SQL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Injection,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seguinte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simulação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pode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realizada.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Imaginemos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script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validação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tenha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desenvolvido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segue: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92" y="502305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5308" y="4958507"/>
            <a:ext cx="7104081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linhas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3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4,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variáveis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$usuario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$senha,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respectivamente, </a:t>
            </a:r>
            <a:r>
              <a:rPr sz="1815" dirty="0">
                <a:latin typeface="Arial"/>
                <a:cs typeface="Arial"/>
              </a:rPr>
              <a:t>recebem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conteúdo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submetido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formulário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através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método </a:t>
            </a:r>
            <a:r>
              <a:rPr sz="1815" dirty="0">
                <a:latin typeface="Arial"/>
                <a:cs typeface="Arial"/>
              </a:rPr>
              <a:t>POST.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fonte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problema.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1392" y="601659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95308" y="5950899"/>
            <a:ext cx="666782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Suponha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seguinte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entrada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tenha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sido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campo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formulário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chamador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script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validação.</a:t>
            </a:r>
            <a:endParaRPr sz="1815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5815" y="2285616"/>
            <a:ext cx="5554404" cy="2451591"/>
          </a:xfrm>
          <a:prstGeom prst="rect">
            <a:avLst/>
          </a:prstGeom>
        </p:spPr>
      </p:pic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2372617" y="556374"/>
            <a:ext cx="9406393" cy="678491"/>
          </a:xfrm>
          <a:prstGeom prst="rect">
            <a:avLst/>
          </a:prstGeom>
        </p:spPr>
        <p:txBody>
          <a:bodyPr vert="horz" wrap="square" lIns="0" tIns="118717" rIns="0" bIns="0" rtlCol="0" anchor="ctr">
            <a:spAutoFit/>
          </a:bodyPr>
          <a:lstStyle/>
          <a:p>
            <a:pPr marL="1756642">
              <a:lnSpc>
                <a:spcPct val="100000"/>
              </a:lnSpc>
              <a:spcBef>
                <a:spcPts val="91"/>
              </a:spcBef>
            </a:pPr>
            <a:r>
              <a:rPr sz="3630" dirty="0"/>
              <a:t>SQL</a:t>
            </a:r>
            <a:r>
              <a:rPr sz="3630" spc="-45" dirty="0"/>
              <a:t> </a:t>
            </a:r>
            <a:r>
              <a:rPr sz="3630" spc="-9" dirty="0"/>
              <a:t>injection</a:t>
            </a:r>
            <a:endParaRPr sz="363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3699" y="282503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6461" y="2759336"/>
            <a:ext cx="3719456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Logo,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query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string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resultante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será: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3699" y="458275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6461" y="4517059"/>
            <a:ext cx="7182458" cy="196678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Se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nenhuma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validação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realizada,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mal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intencionado </a:t>
            </a:r>
            <a:r>
              <a:rPr sz="1815" dirty="0">
                <a:latin typeface="Arial"/>
                <a:cs typeface="Arial"/>
              </a:rPr>
              <a:t>terá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efetuado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login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 </a:t>
            </a:r>
            <a:r>
              <a:rPr sz="1815" dirty="0">
                <a:latin typeface="Arial"/>
                <a:cs typeface="Arial"/>
              </a:rPr>
              <a:t>contido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tabela.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Isto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foi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possível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entrada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informado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recebeu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tratamento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devido,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adicionado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instrução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executado.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ressaltar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validações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apresentadas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no </a:t>
            </a:r>
            <a:r>
              <a:rPr sz="1815" dirty="0">
                <a:latin typeface="Arial"/>
                <a:cs typeface="Arial"/>
              </a:rPr>
              <a:t>exemplo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ilustrativas,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havendo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necessidade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checagens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eficazes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script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validação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acesso.</a:t>
            </a:r>
            <a:endParaRPr sz="1815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5271" y="1273629"/>
            <a:ext cx="2964500" cy="150299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23154" y="3296450"/>
            <a:ext cx="5162518" cy="1180268"/>
          </a:xfrm>
          <a:prstGeom prst="rect">
            <a:avLst/>
          </a:prstGeom>
        </p:spPr>
      </p:pic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2349467" y="1000532"/>
            <a:ext cx="9406393" cy="570253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823495">
              <a:lnSpc>
                <a:spcPct val="100000"/>
              </a:lnSpc>
              <a:spcBef>
                <a:spcPts val="91"/>
              </a:spcBef>
            </a:pPr>
            <a:r>
              <a:rPr sz="3630" dirty="0"/>
              <a:t>SQL</a:t>
            </a:r>
            <a:r>
              <a:rPr sz="3630" spc="-23" dirty="0"/>
              <a:t> </a:t>
            </a:r>
            <a:r>
              <a:rPr sz="3630" spc="-9" dirty="0"/>
              <a:t>injection</a:t>
            </a:r>
            <a:endParaRPr sz="363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88669" y="1360074"/>
            <a:ext cx="7050485" cy="45855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904" b="1" dirty="0">
                <a:latin typeface="Arial"/>
                <a:cs typeface="Arial"/>
              </a:rPr>
              <a:t>Impossibilitando</a:t>
            </a:r>
            <a:r>
              <a:rPr sz="2904" b="1" spc="-36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o</a:t>
            </a:r>
            <a:r>
              <a:rPr sz="2904" b="1" spc="-27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uso</a:t>
            </a:r>
            <a:r>
              <a:rPr sz="2904" b="1" spc="-27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de</a:t>
            </a:r>
            <a:r>
              <a:rPr sz="2904" b="1" spc="-27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SQL</a:t>
            </a:r>
            <a:r>
              <a:rPr sz="2904" b="1" spc="-36" dirty="0">
                <a:latin typeface="Arial"/>
                <a:cs typeface="Arial"/>
              </a:rPr>
              <a:t> </a:t>
            </a:r>
            <a:r>
              <a:rPr sz="2904" b="1" spc="-9" dirty="0">
                <a:latin typeface="Arial"/>
                <a:cs typeface="Arial"/>
              </a:rPr>
              <a:t>Injection</a:t>
            </a:r>
            <a:endParaRPr sz="2904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4187" y="247003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56948" y="2404334"/>
            <a:ext cx="6307055" cy="112828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esteja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livre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utilização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SQL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Injection,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certas </a:t>
            </a:r>
            <a:r>
              <a:rPr sz="1815" dirty="0">
                <a:latin typeface="Arial"/>
                <a:cs typeface="Arial"/>
              </a:rPr>
              <a:t>providências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tomadas.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ações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serão </a:t>
            </a:r>
            <a:r>
              <a:rPr sz="1815" dirty="0">
                <a:latin typeface="Arial"/>
                <a:cs typeface="Arial"/>
              </a:rPr>
              <a:t>realizadas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ser </a:t>
            </a:r>
            <a:r>
              <a:rPr sz="1815" dirty="0">
                <a:latin typeface="Arial"/>
                <a:cs typeface="Arial"/>
              </a:rPr>
              <a:t>garantidas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código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fonte.</a:t>
            </a:r>
            <a:endParaRPr sz="181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64187" y="374020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56948" y="3674504"/>
            <a:ext cx="608229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spc="-9" dirty="0">
                <a:latin typeface="Arial"/>
                <a:cs typeface="Arial"/>
              </a:rPr>
              <a:t>Deve-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tomar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cuidado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configuração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estabelece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64187" y="445597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56949" y="4390272"/>
            <a:ext cx="6769249" cy="1407593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ideal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permissões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deste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estejam </a:t>
            </a:r>
            <a:r>
              <a:rPr sz="1815" dirty="0">
                <a:latin typeface="Arial"/>
                <a:cs typeface="Arial"/>
              </a:rPr>
              <a:t>restritamente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limitadas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funções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irá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realizar,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seja,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exibição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relatório,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deve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realizada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permissões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leitura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acesso </a:t>
            </a:r>
            <a:r>
              <a:rPr sz="1815" dirty="0">
                <a:latin typeface="Arial"/>
                <a:cs typeface="Arial"/>
              </a:rPr>
              <a:t>somente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necessárias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operação.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2356948" y="717063"/>
            <a:ext cx="9406393" cy="570253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823495">
              <a:lnSpc>
                <a:spcPct val="100000"/>
              </a:lnSpc>
              <a:spcBef>
                <a:spcPts val="91"/>
              </a:spcBef>
            </a:pPr>
            <a:r>
              <a:rPr sz="3630" dirty="0"/>
              <a:t>SQL</a:t>
            </a:r>
            <a:r>
              <a:rPr sz="3630" spc="-23" dirty="0"/>
              <a:t> </a:t>
            </a:r>
            <a:r>
              <a:rPr sz="3630" spc="-9" dirty="0"/>
              <a:t>injection</a:t>
            </a:r>
            <a:endParaRPr sz="363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5308" y="158944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89222" y="1524895"/>
            <a:ext cx="6815353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Todos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valores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originados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coleta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externos,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devem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validadas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tratadas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fim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impedir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execução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eventuais </a:t>
            </a:r>
            <a:r>
              <a:rPr sz="1815" dirty="0">
                <a:latin typeface="Arial"/>
                <a:cs typeface="Arial"/>
              </a:rPr>
              <a:t>instruções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destrutivas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operações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sejam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esperadas.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95308" y="258298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89222" y="2517289"/>
            <a:ext cx="6606732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tratamento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básico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execução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querys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variáveis </a:t>
            </a:r>
            <a:r>
              <a:rPr sz="1815" dirty="0">
                <a:latin typeface="Arial"/>
                <a:cs typeface="Arial"/>
              </a:rPr>
              <a:t>contendo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valores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informados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usuário:</a:t>
            </a:r>
            <a:endParaRPr sz="1815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5183" y="3397879"/>
            <a:ext cx="5653528" cy="3139695"/>
          </a:xfrm>
          <a:prstGeom prst="rect">
            <a:avLst/>
          </a:prstGeom>
        </p:spPr>
      </p:pic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2349467" y="971436"/>
            <a:ext cx="9406393" cy="628446"/>
          </a:xfrm>
          <a:prstGeom prst="rect">
            <a:avLst/>
          </a:prstGeom>
        </p:spPr>
        <p:txBody>
          <a:bodyPr vert="horz" wrap="square" lIns="0" tIns="69156" rIns="0" bIns="0" rtlCol="0" anchor="ctr">
            <a:spAutoFit/>
          </a:bodyPr>
          <a:lstStyle/>
          <a:p>
            <a:pPr marL="1823495">
              <a:lnSpc>
                <a:spcPct val="100000"/>
              </a:lnSpc>
              <a:spcBef>
                <a:spcPts val="91"/>
              </a:spcBef>
            </a:pPr>
            <a:r>
              <a:rPr sz="3630" dirty="0"/>
              <a:t>SQL</a:t>
            </a:r>
            <a:r>
              <a:rPr sz="3630" spc="-23" dirty="0"/>
              <a:t> </a:t>
            </a:r>
            <a:r>
              <a:rPr sz="3630" spc="-9" dirty="0"/>
              <a:t>injection</a:t>
            </a:r>
            <a:endParaRPr sz="363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1882" y="129552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5797" y="1230982"/>
            <a:ext cx="7005533" cy="2525404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Com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utilização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addslashes()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será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adicionada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barra </a:t>
            </a:r>
            <a:r>
              <a:rPr sz="1815" dirty="0">
                <a:latin typeface="Arial"/>
                <a:cs typeface="Arial"/>
              </a:rPr>
              <a:t>invertida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antes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aspa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simples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aspa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dupla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encontrada, </a:t>
            </a:r>
            <a:r>
              <a:rPr sz="1815" dirty="0">
                <a:latin typeface="Arial"/>
                <a:cs typeface="Arial"/>
              </a:rPr>
              <a:t>processo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conhecido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escape.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diretiva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configuração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do </a:t>
            </a:r>
            <a:r>
              <a:rPr sz="1815" dirty="0">
                <a:latin typeface="Arial"/>
                <a:cs typeface="Arial"/>
              </a:rPr>
              <a:t>PHP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magic_quotes_gpc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estiver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ativada,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escape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realizado </a:t>
            </a:r>
            <a:r>
              <a:rPr sz="1815" dirty="0">
                <a:latin typeface="Arial"/>
                <a:cs typeface="Arial"/>
              </a:rPr>
              <a:t>automaticamente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sobre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COOKIES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recebidos </a:t>
            </a:r>
            <a:r>
              <a:rPr sz="1815" dirty="0">
                <a:latin typeface="Arial"/>
                <a:cs typeface="Arial"/>
              </a:rPr>
              <a:t>através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métodos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GET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POST.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Neste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caso,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3" dirty="0">
                <a:latin typeface="Arial"/>
                <a:cs typeface="Arial"/>
              </a:rPr>
              <a:t> ser </a:t>
            </a:r>
            <a:r>
              <a:rPr sz="1815" dirty="0">
                <a:latin typeface="Arial"/>
                <a:cs typeface="Arial"/>
              </a:rPr>
              <a:t>efetuado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tratamento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addslashes().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função </a:t>
            </a:r>
            <a:r>
              <a:rPr sz="1815" dirty="0">
                <a:latin typeface="Arial"/>
                <a:cs typeface="Arial"/>
              </a:rPr>
              <a:t>get_magic_quotes_gpc(),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disponível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versões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PHP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partir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3.0.6,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retorna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configuração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atual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diretiva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magic_quotes_gpc.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1882" y="394882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55797" y="3884279"/>
            <a:ext cx="6180845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Abaixo,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query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string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resultante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aplicação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tratamento mencionado:</a:t>
            </a:r>
            <a:endParaRPr sz="1815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37355" y="4596588"/>
            <a:ext cx="7025128" cy="1775012"/>
          </a:xfrm>
          <a:prstGeom prst="rect">
            <a:avLst/>
          </a:prstGeom>
        </p:spPr>
      </p:pic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2349467" y="938848"/>
            <a:ext cx="9406393" cy="693621"/>
          </a:xfrm>
          <a:prstGeom prst="rect">
            <a:avLst/>
          </a:prstGeom>
        </p:spPr>
        <p:txBody>
          <a:bodyPr vert="horz" wrap="square" lIns="0" tIns="133701" rIns="0" bIns="0" rtlCol="0" anchor="ctr">
            <a:spAutoFit/>
          </a:bodyPr>
          <a:lstStyle/>
          <a:p>
            <a:pPr marL="1823495">
              <a:lnSpc>
                <a:spcPct val="100000"/>
              </a:lnSpc>
              <a:spcBef>
                <a:spcPts val="91"/>
              </a:spcBef>
            </a:pPr>
            <a:r>
              <a:rPr sz="3630" dirty="0"/>
              <a:t>SQL</a:t>
            </a:r>
            <a:r>
              <a:rPr sz="3630" spc="-23" dirty="0"/>
              <a:t> </a:t>
            </a:r>
            <a:r>
              <a:rPr sz="3630" spc="-9" dirty="0"/>
              <a:t>injection</a:t>
            </a:r>
            <a:endParaRPr sz="363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35695" y="1287459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35695" y="3386353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29610" y="1196403"/>
            <a:ext cx="7524782" cy="487040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Em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muitos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bancos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dados,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existem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funções </a:t>
            </a:r>
            <a:r>
              <a:rPr sz="2541" dirty="0">
                <a:latin typeface="Arial"/>
                <a:cs typeface="Arial"/>
              </a:rPr>
              <a:t>específicas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para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tratamento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variáveis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em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query </a:t>
            </a:r>
            <a:r>
              <a:rPr sz="2541" dirty="0">
                <a:latin typeface="Arial"/>
                <a:cs typeface="Arial"/>
              </a:rPr>
              <a:t>strings,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que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diminui</a:t>
            </a:r>
            <a:r>
              <a:rPr sz="2541" spc="-4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compatibilidade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45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código </a:t>
            </a:r>
            <a:r>
              <a:rPr sz="2541" dirty="0">
                <a:latin typeface="Arial"/>
                <a:cs typeface="Arial"/>
              </a:rPr>
              <a:t>fonte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operação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com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outros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sistemas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banco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36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dados.</a:t>
            </a:r>
            <a:endParaRPr sz="2541">
              <a:latin typeface="Arial"/>
              <a:cs typeface="Arial"/>
            </a:endParaRPr>
          </a:p>
          <a:p>
            <a:pPr marL="11527" marR="42648">
              <a:spcBef>
                <a:spcPts val="1280"/>
              </a:spcBef>
            </a:pPr>
            <a:r>
              <a:rPr sz="2541" dirty="0">
                <a:latin typeface="Arial"/>
                <a:cs typeface="Arial"/>
              </a:rPr>
              <a:t>Outra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dica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importante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é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evitar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exibição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das </a:t>
            </a:r>
            <a:r>
              <a:rPr sz="2541" dirty="0">
                <a:latin typeface="Arial"/>
                <a:cs typeface="Arial"/>
              </a:rPr>
              <a:t>mensagem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erro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em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servidor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aplicação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em </a:t>
            </a:r>
            <a:r>
              <a:rPr sz="2541" dirty="0">
                <a:latin typeface="Arial"/>
                <a:cs typeface="Arial"/>
              </a:rPr>
              <a:t>produção,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pois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geralmente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nos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erros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ou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alertas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são </a:t>
            </a:r>
            <a:r>
              <a:rPr sz="2541" dirty="0">
                <a:latin typeface="Arial"/>
                <a:cs typeface="Arial"/>
              </a:rPr>
              <a:t>exibidos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caminhos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diretórios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sistema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de </a:t>
            </a:r>
            <a:r>
              <a:rPr sz="2541" dirty="0">
                <a:latin typeface="Arial"/>
                <a:cs typeface="Arial"/>
              </a:rPr>
              <a:t>arquivos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informações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à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respeito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esquema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do </a:t>
            </a:r>
            <a:r>
              <a:rPr sz="2541" dirty="0">
                <a:latin typeface="Arial"/>
                <a:cs typeface="Arial"/>
              </a:rPr>
              <a:t>banco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dados,</a:t>
            </a:r>
            <a:r>
              <a:rPr sz="2541" spc="-10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podendo</a:t>
            </a:r>
            <a:r>
              <a:rPr sz="2541" spc="-10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comprometer</a:t>
            </a:r>
            <a:r>
              <a:rPr sz="2541" spc="-103" dirty="0">
                <a:latin typeface="Arial"/>
                <a:cs typeface="Arial"/>
              </a:rPr>
              <a:t> </a:t>
            </a:r>
            <a:r>
              <a:rPr sz="2541" spc="-45" dirty="0">
                <a:latin typeface="Arial"/>
                <a:cs typeface="Arial"/>
              </a:rPr>
              <a:t>a </a:t>
            </a:r>
            <a:r>
              <a:rPr sz="2541" dirty="0">
                <a:latin typeface="Arial"/>
                <a:cs typeface="Arial"/>
              </a:rPr>
              <a:t>segurança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sistema.</a:t>
            </a:r>
            <a:endParaRPr sz="2541">
              <a:latin typeface="Arial"/>
              <a:cs typeface="Arial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2349467" y="983508"/>
            <a:ext cx="9406393" cy="604302"/>
          </a:xfrm>
          <a:prstGeom prst="rect">
            <a:avLst/>
          </a:prstGeom>
        </p:spPr>
        <p:txBody>
          <a:bodyPr vert="horz" wrap="square" lIns="0" tIns="171738" rIns="0" bIns="0" rtlCol="0" anchor="ctr">
            <a:spAutoFit/>
          </a:bodyPr>
          <a:lstStyle/>
          <a:p>
            <a:pPr marL="1671922">
              <a:lnSpc>
                <a:spcPct val="100000"/>
              </a:lnSpc>
              <a:spcBef>
                <a:spcPts val="91"/>
              </a:spcBef>
            </a:pPr>
            <a:r>
              <a:rPr dirty="0"/>
              <a:t>SQL</a:t>
            </a:r>
            <a:r>
              <a:rPr spc="-100" dirty="0"/>
              <a:t> </a:t>
            </a:r>
            <a:r>
              <a:rPr spc="-9" dirty="0"/>
              <a:t>injection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695815" y="254775"/>
            <a:ext cx="5910558" cy="11836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>
              <a:lnSpc>
                <a:spcPts val="4788"/>
              </a:lnSpc>
              <a:spcBef>
                <a:spcPts val="91"/>
              </a:spcBef>
            </a:pPr>
            <a:r>
              <a:rPr dirty="0"/>
              <a:t>Segurança</a:t>
            </a:r>
            <a:r>
              <a:rPr spc="-159" dirty="0"/>
              <a:t> </a:t>
            </a:r>
            <a:r>
              <a:rPr dirty="0"/>
              <a:t>contra</a:t>
            </a:r>
            <a:r>
              <a:rPr spc="-163" dirty="0"/>
              <a:t> </a:t>
            </a:r>
            <a:r>
              <a:rPr spc="-9" dirty="0"/>
              <a:t>falhas</a:t>
            </a:r>
          </a:p>
          <a:p>
            <a:pPr marL="295079">
              <a:lnSpc>
                <a:spcPts val="4788"/>
              </a:lnSpc>
            </a:pPr>
            <a:r>
              <a:rPr spc="-9" dirty="0"/>
              <a:t>(recovery)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31638" y="2399723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5552" y="2307516"/>
            <a:ext cx="6410789" cy="1184652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A</a:t>
            </a:r>
            <a:r>
              <a:rPr sz="2541" spc="-45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recuperação/tolerância</a:t>
            </a:r>
            <a:r>
              <a:rPr sz="2541" spc="-4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3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falhas</a:t>
            </a:r>
            <a:r>
              <a:rPr sz="2541" spc="-3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tem</a:t>
            </a:r>
            <a:r>
              <a:rPr sz="2541" spc="-41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por </a:t>
            </a:r>
            <a:r>
              <a:rPr sz="2541" dirty="0">
                <a:latin typeface="Arial"/>
                <a:cs typeface="Arial"/>
              </a:rPr>
              <a:t>objetivo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restaurar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BD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para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estado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de </a:t>
            </a:r>
            <a:r>
              <a:rPr sz="2541" dirty="0">
                <a:latin typeface="Arial"/>
                <a:cs typeface="Arial"/>
              </a:rPr>
              <a:t>integridade,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após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ocorrência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uma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falha;</a:t>
            </a:r>
            <a:endParaRPr sz="2541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1638" y="4272707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5552" y="4181651"/>
            <a:ext cx="6877594" cy="157565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mecanismos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recuperação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baseiam-</a:t>
            </a:r>
            <a:r>
              <a:rPr sz="2541" dirty="0">
                <a:latin typeface="Arial"/>
                <a:cs typeface="Arial"/>
              </a:rPr>
              <a:t>se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na </a:t>
            </a:r>
            <a:r>
              <a:rPr sz="2541" dirty="0">
                <a:latin typeface="Arial"/>
                <a:cs typeface="Arial"/>
              </a:rPr>
              <a:t>utilização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formas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redundância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que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spc="-18" dirty="0">
                <a:latin typeface="Arial"/>
                <a:cs typeface="Arial"/>
              </a:rPr>
              <a:t>quase </a:t>
            </a:r>
            <a:r>
              <a:rPr sz="2541" dirty="0">
                <a:latin typeface="Arial"/>
                <a:cs typeface="Arial"/>
              </a:rPr>
              <a:t>duplicam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BD,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utilizando:</a:t>
            </a:r>
            <a:r>
              <a:rPr sz="2541" spc="-18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Backup</a:t>
            </a:r>
            <a:r>
              <a:rPr sz="2541" i="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i="1" spc="-9" dirty="0">
                <a:latin typeface="Arial"/>
                <a:cs typeface="Arial"/>
              </a:rPr>
              <a:t>transaction </a:t>
            </a:r>
            <a:r>
              <a:rPr sz="2541" i="1" spc="-23" dirty="0">
                <a:latin typeface="Arial"/>
                <a:cs typeface="Arial"/>
              </a:rPr>
              <a:t>log</a:t>
            </a:r>
            <a:endParaRPr sz="254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613691" y="900536"/>
            <a:ext cx="7930846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2183123" marR="4611" indent="-2171596">
              <a:lnSpc>
                <a:spcPct val="100000"/>
              </a:lnSpc>
              <a:spcBef>
                <a:spcPts val="91"/>
              </a:spcBef>
              <a:tabLst>
                <a:tab pos="3617022" algn="l"/>
              </a:tabLst>
            </a:pPr>
            <a:r>
              <a:rPr dirty="0" err="1"/>
              <a:t>Segurança</a:t>
            </a:r>
            <a:r>
              <a:rPr spc="-245" dirty="0"/>
              <a:t> </a:t>
            </a:r>
            <a:r>
              <a:rPr spc="-23" dirty="0" err="1"/>
              <a:t>em</a:t>
            </a:r>
            <a:r>
              <a:rPr lang="pt-BR" spc="-23" dirty="0"/>
              <a:t> </a:t>
            </a:r>
            <a:r>
              <a:rPr dirty="0"/>
              <a:t>Banco</a:t>
            </a:r>
            <a:r>
              <a:rPr spc="-123" dirty="0"/>
              <a:t> </a:t>
            </a:r>
            <a:r>
              <a:rPr spc="-32" dirty="0"/>
              <a:t>de </a:t>
            </a:r>
            <a:r>
              <a:rPr spc="-9" dirty="0"/>
              <a:t>Dados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6183" y="1923697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0099" y="1831489"/>
            <a:ext cx="4528009" cy="40264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Aspectos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Gerais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segurança;</a:t>
            </a:r>
            <a:endParaRPr sz="2541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96183" y="2665974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6183" y="3215768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0098" y="2412402"/>
            <a:ext cx="6558323" cy="1056921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42000"/>
              </a:lnSpc>
              <a:spcBef>
                <a:spcPts val="86"/>
              </a:spcBef>
            </a:pPr>
            <a:r>
              <a:rPr sz="2541" dirty="0">
                <a:latin typeface="Arial"/>
                <a:cs typeface="Arial"/>
              </a:rPr>
              <a:t>Evitar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violação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consistência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dos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dados; </a:t>
            </a:r>
            <a:r>
              <a:rPr sz="2541" dirty="0">
                <a:latin typeface="Arial"/>
                <a:cs typeface="Arial"/>
              </a:rPr>
              <a:t>Segurança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acesso(usuários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aplicações);</a:t>
            </a:r>
            <a:endParaRPr sz="2541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96183" y="3959198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90098" y="3868143"/>
            <a:ext cx="5066852" cy="40264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Segurança</a:t>
            </a:r>
            <a:r>
              <a:rPr sz="2541" spc="-10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contra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falhas(recovery);</a:t>
            </a:r>
            <a:endParaRPr sz="2541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96183" y="4702628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90099" y="4417935"/>
            <a:ext cx="6757722" cy="111226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lnSpc>
                <a:spcPct val="150000"/>
              </a:lnSpc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Manutenção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histórico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atualizações</a:t>
            </a:r>
            <a:r>
              <a:rPr sz="2541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(Log)</a:t>
            </a:r>
            <a:r>
              <a:rPr sz="1815" spc="-59" dirty="0">
                <a:latin typeface="Arial"/>
                <a:cs typeface="Arial"/>
              </a:rPr>
              <a:t> </a:t>
            </a:r>
            <a:r>
              <a:rPr sz="2541" spc="-45" dirty="0">
                <a:latin typeface="Arial"/>
                <a:cs typeface="Arial"/>
              </a:rPr>
              <a:t>e </a:t>
            </a:r>
            <a:r>
              <a:rPr sz="2541" dirty="0">
                <a:latin typeface="Arial"/>
                <a:cs typeface="Arial"/>
              </a:rPr>
              <a:t>backups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BD</a:t>
            </a:r>
            <a:r>
              <a:rPr sz="1815" spc="-23" dirty="0">
                <a:latin typeface="Arial"/>
                <a:cs typeface="Arial"/>
              </a:rPr>
              <a:t>;</a:t>
            </a:r>
            <a:endParaRPr sz="181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1638" y="1974411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25553" y="1883356"/>
            <a:ext cx="7009568" cy="40264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  <a:tabLst>
                <a:tab pos="588429" algn="l"/>
                <a:tab pos="1958932" algn="l"/>
                <a:tab pos="2643607" algn="l"/>
                <a:tab pos="3742661" algn="l"/>
                <a:tab pos="4265965" algn="l"/>
                <a:tab pos="5938463" algn="l"/>
                <a:tab pos="6461767" algn="l"/>
              </a:tabLst>
            </a:pPr>
            <a:r>
              <a:rPr sz="2541" spc="-23" dirty="0">
                <a:latin typeface="Arial"/>
                <a:cs typeface="Arial"/>
              </a:rPr>
              <a:t>Os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i="1" spc="-9" dirty="0">
                <a:latin typeface="Arial"/>
                <a:cs typeface="Arial"/>
              </a:rPr>
              <a:t>backups</a:t>
            </a:r>
            <a:r>
              <a:rPr sz="2541" i="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são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9" dirty="0">
                <a:latin typeface="Arial"/>
                <a:cs typeface="Arial"/>
              </a:rPr>
              <a:t>cópias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de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9" dirty="0">
                <a:latin typeface="Arial"/>
                <a:cs typeface="Arial"/>
              </a:rPr>
              <a:t>segurança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do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BD,</a:t>
            </a:r>
            <a:endParaRPr sz="2541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5552" y="2656755"/>
            <a:ext cx="6493201" cy="40264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  <a:tabLst>
                <a:tab pos="1904181" algn="l"/>
                <a:tab pos="2685103" algn="l"/>
                <a:tab pos="3824499" algn="l"/>
                <a:tab pos="4516091" algn="l"/>
                <a:tab pos="5835877" algn="l"/>
              </a:tabLst>
            </a:pPr>
            <a:r>
              <a:rPr sz="2541" spc="-9" dirty="0">
                <a:latin typeface="Arial"/>
                <a:cs typeface="Arial"/>
              </a:rPr>
              <a:t>constituem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um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9" dirty="0">
                <a:latin typeface="Arial"/>
                <a:cs typeface="Arial"/>
              </a:rPr>
              <a:t>ponto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de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9" dirty="0">
                <a:latin typeface="Arial"/>
                <a:cs typeface="Arial"/>
              </a:rPr>
              <a:t>partida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18" dirty="0">
                <a:latin typeface="Arial"/>
                <a:cs typeface="Arial"/>
              </a:rPr>
              <a:t>para</a:t>
            </a:r>
            <a:endParaRPr sz="2541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5553" y="2269479"/>
            <a:ext cx="7007262" cy="793648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R="4611" algn="r">
              <a:spcBef>
                <a:spcPts val="91"/>
              </a:spcBef>
              <a:tabLst>
                <a:tab pos="1010876" algn="l"/>
                <a:tab pos="2003309" algn="l"/>
                <a:tab pos="4126494" algn="l"/>
                <a:tab pos="6804681" algn="l"/>
              </a:tabLst>
            </a:pPr>
            <a:r>
              <a:rPr sz="2541" spc="-23" dirty="0">
                <a:latin typeface="Arial"/>
                <a:cs typeface="Arial"/>
              </a:rPr>
              <a:t>que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são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9" dirty="0">
                <a:latin typeface="Arial"/>
                <a:cs typeface="Arial"/>
              </a:rPr>
              <a:t>executados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9" dirty="0">
                <a:latin typeface="Arial"/>
                <a:cs typeface="Arial"/>
              </a:rPr>
              <a:t>periodicamente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45" dirty="0">
                <a:latin typeface="Arial"/>
                <a:cs typeface="Arial"/>
              </a:rPr>
              <a:t>e</a:t>
            </a:r>
            <a:endParaRPr sz="2541">
              <a:latin typeface="Arial"/>
              <a:cs typeface="Arial"/>
            </a:endParaRPr>
          </a:p>
          <a:p>
            <a:pPr marR="6340" algn="r"/>
            <a:r>
              <a:rPr sz="2541" spc="-45" dirty="0">
                <a:latin typeface="Arial"/>
                <a:cs typeface="Arial"/>
              </a:rPr>
              <a:t>a</a:t>
            </a:r>
            <a:endParaRPr sz="2541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5553" y="3044030"/>
            <a:ext cx="7007262" cy="793648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  <a:tabLst>
                <a:tab pos="1952592" algn="l"/>
                <a:tab pos="2454572" algn="l"/>
                <a:tab pos="3045307" algn="l"/>
                <a:tab pos="3890201" algn="l"/>
                <a:tab pos="4213519" algn="l"/>
                <a:tab pos="5864693" algn="l"/>
                <a:tab pos="6368402" algn="l"/>
              </a:tabLst>
            </a:pPr>
            <a:r>
              <a:rPr sz="2541" spc="-9" dirty="0">
                <a:latin typeface="Arial"/>
                <a:cs typeface="Arial"/>
              </a:rPr>
              <a:t>recuperação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do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BD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18" dirty="0">
                <a:latin typeface="Arial"/>
                <a:cs typeface="Arial"/>
              </a:rPr>
              <a:t>após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45" dirty="0">
                <a:latin typeface="Arial"/>
                <a:cs typeface="Arial"/>
              </a:rPr>
              <a:t>a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9" dirty="0">
                <a:latin typeface="Arial"/>
                <a:cs typeface="Arial"/>
              </a:rPr>
              <a:t>ocorrência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de</a:t>
            </a:r>
            <a:r>
              <a:rPr sz="2541" dirty="0">
                <a:latin typeface="Arial"/>
                <a:cs typeface="Arial"/>
              </a:rPr>
              <a:t>	</a:t>
            </a:r>
            <a:r>
              <a:rPr sz="2541" spc="-23" dirty="0">
                <a:latin typeface="Arial"/>
                <a:cs typeface="Arial"/>
              </a:rPr>
              <a:t>uma </a:t>
            </a:r>
            <a:r>
              <a:rPr sz="2541" dirty="0">
                <a:latin typeface="Arial"/>
                <a:cs typeface="Arial"/>
              </a:rPr>
              <a:t>falha,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independentemente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sua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gravidade;</a:t>
            </a:r>
            <a:endParaRPr sz="2541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31638" y="4623099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25552" y="4530891"/>
            <a:ext cx="7014177" cy="157565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Refletem</a:t>
            </a:r>
            <a:r>
              <a:rPr sz="2541" spc="404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uma</a:t>
            </a:r>
            <a:r>
              <a:rPr sz="2541" spc="408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situação</a:t>
            </a:r>
            <a:r>
              <a:rPr sz="2541" spc="413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passada,</a:t>
            </a:r>
            <a:r>
              <a:rPr sz="2541" spc="408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donde</a:t>
            </a:r>
            <a:r>
              <a:rPr sz="2541" spc="408" dirty="0">
                <a:latin typeface="Arial"/>
                <a:cs typeface="Arial"/>
              </a:rPr>
              <a:t>  </a:t>
            </a:r>
            <a:r>
              <a:rPr sz="2541" spc="-45" dirty="0">
                <a:latin typeface="Arial"/>
                <a:cs typeface="Arial"/>
              </a:rPr>
              <a:t>a </a:t>
            </a:r>
            <a:r>
              <a:rPr sz="2541" dirty="0">
                <a:latin typeface="Arial"/>
                <a:cs typeface="Arial"/>
              </a:rPr>
              <a:t>reposição</a:t>
            </a:r>
            <a:r>
              <a:rPr sz="2541" spc="22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21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partir</a:t>
            </a:r>
            <a:r>
              <a:rPr sz="2541" spc="22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22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</a:t>
            </a:r>
            <a:r>
              <a:rPr sz="2541" spc="268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backup</a:t>
            </a:r>
            <a:r>
              <a:rPr sz="2541" i="1" spc="22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implica</a:t>
            </a:r>
            <a:r>
              <a:rPr sz="2541" spc="227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perder </a:t>
            </a:r>
            <a:r>
              <a:rPr sz="2541" dirty="0">
                <a:latin typeface="Arial"/>
                <a:cs typeface="Arial"/>
              </a:rPr>
              <a:t>todas</a:t>
            </a:r>
            <a:r>
              <a:rPr sz="2541" spc="49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as</a:t>
            </a:r>
            <a:r>
              <a:rPr sz="2541" spc="49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atualizações</a:t>
            </a:r>
            <a:r>
              <a:rPr sz="2541" spc="49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posteriores</a:t>
            </a:r>
            <a:r>
              <a:rPr sz="2541" spc="49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à</a:t>
            </a:r>
            <a:r>
              <a:rPr sz="2541" spc="486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realização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27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mesmo.</a:t>
            </a:r>
            <a:endParaRPr sz="2541">
              <a:latin typeface="Arial"/>
              <a:cs typeface="Arial"/>
            </a:endParaRPr>
          </a:p>
        </p:txBody>
      </p: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2349467" y="777073"/>
            <a:ext cx="9406393" cy="101717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indent="488724">
              <a:lnSpc>
                <a:spcPct val="100000"/>
              </a:lnSpc>
              <a:spcBef>
                <a:spcPts val="91"/>
              </a:spcBef>
            </a:pPr>
            <a:r>
              <a:rPr sz="3267" dirty="0"/>
              <a:t>Manutenção</a:t>
            </a:r>
            <a:r>
              <a:rPr sz="3267" spc="-68" dirty="0"/>
              <a:t> </a:t>
            </a:r>
            <a:r>
              <a:rPr sz="3267" dirty="0"/>
              <a:t>de</a:t>
            </a:r>
            <a:r>
              <a:rPr sz="3267" spc="-59" dirty="0"/>
              <a:t> </a:t>
            </a:r>
            <a:r>
              <a:rPr sz="3267" dirty="0"/>
              <a:t>histórico</a:t>
            </a:r>
            <a:r>
              <a:rPr sz="3267" spc="-64" dirty="0"/>
              <a:t> </a:t>
            </a:r>
            <a:r>
              <a:rPr sz="3267" spc="-32" dirty="0"/>
              <a:t>de </a:t>
            </a:r>
            <a:r>
              <a:rPr sz="3267" dirty="0"/>
              <a:t>atualizações(Log)</a:t>
            </a:r>
            <a:r>
              <a:rPr sz="3267" spc="-86" dirty="0"/>
              <a:t> </a:t>
            </a:r>
            <a:r>
              <a:rPr sz="3267" dirty="0"/>
              <a:t>e</a:t>
            </a:r>
            <a:r>
              <a:rPr sz="3267" spc="-82" dirty="0"/>
              <a:t> </a:t>
            </a:r>
            <a:r>
              <a:rPr sz="3267" dirty="0"/>
              <a:t>backups</a:t>
            </a:r>
            <a:r>
              <a:rPr sz="3267" spc="-82" dirty="0"/>
              <a:t> </a:t>
            </a:r>
            <a:r>
              <a:rPr sz="3267" dirty="0"/>
              <a:t>do</a:t>
            </a:r>
            <a:r>
              <a:rPr sz="3267" spc="-82" dirty="0"/>
              <a:t> </a:t>
            </a:r>
            <a:r>
              <a:rPr sz="3267" spc="-23" dirty="0"/>
              <a:t>BD</a:t>
            </a:r>
            <a:endParaRPr sz="3267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1638" y="2104657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25553" y="2013601"/>
            <a:ext cx="6995736" cy="157565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lnSpc>
                <a:spcPct val="99900"/>
              </a:lnSpc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Uma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forma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minimizar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esta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situação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45" dirty="0">
                <a:latin typeface="Arial"/>
                <a:cs typeface="Arial"/>
              </a:rPr>
              <a:t>é </a:t>
            </a:r>
            <a:r>
              <a:rPr sz="2541" dirty="0">
                <a:latin typeface="Arial"/>
                <a:cs typeface="Arial"/>
              </a:rPr>
              <a:t>aumentando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periodicidade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dos</a:t>
            </a:r>
            <a:r>
              <a:rPr sz="2541" spc="-32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backups</a:t>
            </a:r>
            <a:r>
              <a:rPr sz="2541" dirty="0">
                <a:latin typeface="Arial"/>
                <a:cs typeface="Arial"/>
              </a:rPr>
              <a:t>,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que </a:t>
            </a:r>
            <a:r>
              <a:rPr sz="2541" dirty="0">
                <a:latin typeface="Arial"/>
                <a:cs typeface="Arial"/>
              </a:rPr>
              <a:t>é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processo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pesado,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consumidor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recursos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que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pode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obrigar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paradas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dos</a:t>
            </a:r>
            <a:r>
              <a:rPr sz="2541" spc="-45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sistemas;</a:t>
            </a:r>
            <a:endParaRPr sz="2541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1638" y="4366067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5553" y="4275012"/>
            <a:ext cx="6807862" cy="1184652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periodicidade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dos</a:t>
            </a:r>
            <a:r>
              <a:rPr sz="2541" spc="-23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backups</a:t>
            </a:r>
            <a:r>
              <a:rPr sz="2541" i="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depende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valor </a:t>
            </a:r>
            <a:r>
              <a:rPr sz="2541" dirty="0">
                <a:latin typeface="Arial"/>
                <a:cs typeface="Arial"/>
              </a:rPr>
              <a:t>dos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dados,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seu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volume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frequência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com </a:t>
            </a:r>
            <a:r>
              <a:rPr sz="2541" dirty="0">
                <a:latin typeface="Arial"/>
                <a:cs typeface="Arial"/>
              </a:rPr>
              <a:t>que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são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acedidos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alterados;</a:t>
            </a:r>
            <a:endParaRPr sz="2541">
              <a:latin typeface="Arial"/>
              <a:cs typeface="Arial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349467" y="777073"/>
            <a:ext cx="9406393" cy="101717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indent="488724">
              <a:lnSpc>
                <a:spcPct val="100000"/>
              </a:lnSpc>
              <a:spcBef>
                <a:spcPts val="91"/>
              </a:spcBef>
            </a:pPr>
            <a:r>
              <a:rPr sz="3267" dirty="0"/>
              <a:t>Manutenção</a:t>
            </a:r>
            <a:r>
              <a:rPr sz="3267" spc="-68" dirty="0"/>
              <a:t> </a:t>
            </a:r>
            <a:r>
              <a:rPr sz="3267" dirty="0"/>
              <a:t>de</a:t>
            </a:r>
            <a:r>
              <a:rPr sz="3267" spc="-59" dirty="0"/>
              <a:t> </a:t>
            </a:r>
            <a:r>
              <a:rPr sz="3267" dirty="0"/>
              <a:t>histórico</a:t>
            </a:r>
            <a:r>
              <a:rPr sz="3267" spc="-64" dirty="0"/>
              <a:t> </a:t>
            </a:r>
            <a:r>
              <a:rPr sz="3267" spc="-32" dirty="0"/>
              <a:t>de </a:t>
            </a:r>
            <a:r>
              <a:rPr sz="3267" dirty="0"/>
              <a:t>atualizações(Log)</a:t>
            </a:r>
            <a:r>
              <a:rPr sz="3267" spc="-86" dirty="0"/>
              <a:t> </a:t>
            </a:r>
            <a:r>
              <a:rPr sz="3267" dirty="0"/>
              <a:t>e</a:t>
            </a:r>
            <a:r>
              <a:rPr sz="3267" spc="-82" dirty="0"/>
              <a:t> </a:t>
            </a:r>
            <a:r>
              <a:rPr sz="3267" dirty="0"/>
              <a:t>backups</a:t>
            </a:r>
            <a:r>
              <a:rPr sz="3267" spc="-82" dirty="0"/>
              <a:t> </a:t>
            </a:r>
            <a:r>
              <a:rPr sz="3267" dirty="0"/>
              <a:t>do</a:t>
            </a:r>
            <a:r>
              <a:rPr sz="3267" spc="-82" dirty="0"/>
              <a:t> </a:t>
            </a:r>
            <a:r>
              <a:rPr sz="3267" spc="-23" dirty="0"/>
              <a:t>BD</a:t>
            </a:r>
            <a:endParaRPr sz="3267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6183" y="2300600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96183" y="2850391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6183" y="4174735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1251" y="2047027"/>
            <a:ext cx="6965769" cy="4028208"/>
          </a:xfrm>
          <a:prstGeom prst="rect">
            <a:avLst/>
          </a:prstGeom>
        </p:spPr>
        <p:txBody>
          <a:bodyPr vert="horz" wrap="square" lIns="0" tIns="174043" rIns="0" bIns="0" rtlCol="0">
            <a:spAutoFit/>
          </a:bodyPr>
          <a:lstStyle/>
          <a:p>
            <a:pPr marL="11527">
              <a:spcBef>
                <a:spcPts val="1370"/>
              </a:spcBef>
            </a:pPr>
            <a:r>
              <a:rPr sz="2541" dirty="0">
                <a:latin typeface="Arial"/>
                <a:cs typeface="Arial"/>
              </a:rPr>
              <a:t>O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backup</a:t>
            </a:r>
            <a:r>
              <a:rPr sz="2541" i="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é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mecanismo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reposição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BD.</a:t>
            </a:r>
            <a:endParaRPr sz="2541">
              <a:latin typeface="Arial"/>
              <a:cs typeface="Arial"/>
            </a:endParaRPr>
          </a:p>
          <a:p>
            <a:pPr marL="11527" marR="520422">
              <a:spcBef>
                <a:spcPts val="1280"/>
              </a:spcBef>
            </a:pPr>
            <a:r>
              <a:rPr sz="2541" dirty="0">
                <a:latin typeface="Arial"/>
                <a:cs typeface="Arial"/>
              </a:rPr>
              <a:t>Os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transaction</a:t>
            </a:r>
            <a:r>
              <a:rPr sz="2541" i="1" spc="-73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logs</a:t>
            </a:r>
            <a:r>
              <a:rPr sz="2541" i="1" spc="-4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são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mecanismos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de </a:t>
            </a:r>
            <a:r>
              <a:rPr sz="2541" dirty="0">
                <a:latin typeface="Arial"/>
                <a:cs typeface="Arial"/>
              </a:rPr>
              <a:t>repetição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das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transacções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ocorridas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desde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spc="-45" dirty="0">
                <a:latin typeface="Arial"/>
                <a:cs typeface="Arial"/>
              </a:rPr>
              <a:t>o </a:t>
            </a:r>
            <a:r>
              <a:rPr sz="2541" dirty="0">
                <a:latin typeface="Arial"/>
                <a:cs typeface="Arial"/>
              </a:rPr>
              <a:t>último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backup</a:t>
            </a:r>
            <a:r>
              <a:rPr sz="2541" i="1" spc="-82" dirty="0">
                <a:latin typeface="Arial"/>
                <a:cs typeface="Arial"/>
              </a:rPr>
              <a:t> </a:t>
            </a:r>
            <a:r>
              <a:rPr sz="2541" i="1" spc="-9" dirty="0">
                <a:latin typeface="Arial"/>
                <a:cs typeface="Arial"/>
              </a:rPr>
              <a:t>(rollforward);</a:t>
            </a:r>
            <a:endParaRPr sz="2541">
              <a:latin typeface="Arial"/>
              <a:cs typeface="Arial"/>
            </a:endParaRPr>
          </a:p>
          <a:p>
            <a:pPr marL="11527" marR="56480">
              <a:spcBef>
                <a:spcPts val="1280"/>
              </a:spcBef>
            </a:pPr>
            <a:r>
              <a:rPr sz="2541" spc="-9" dirty="0">
                <a:latin typeface="Arial"/>
                <a:cs typeface="Arial"/>
              </a:rPr>
              <a:t>Normalmente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para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se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refazer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transação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45" dirty="0">
                <a:latin typeface="Arial"/>
                <a:cs typeface="Arial"/>
              </a:rPr>
              <a:t>é </a:t>
            </a:r>
            <a:r>
              <a:rPr sz="2541" dirty="0">
                <a:latin typeface="Arial"/>
                <a:cs typeface="Arial"/>
              </a:rPr>
              <a:t>necessário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ficheiro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23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transaction</a:t>
            </a:r>
            <a:r>
              <a:rPr sz="2541" i="1" spc="-64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log</a:t>
            </a:r>
            <a:r>
              <a:rPr sz="2541" dirty="0">
                <a:latin typeface="Arial"/>
                <a:cs typeface="Arial"/>
              </a:rPr>
              <a:t>,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18" dirty="0">
                <a:latin typeface="Arial"/>
                <a:cs typeface="Arial"/>
              </a:rPr>
              <a:t>onde </a:t>
            </a:r>
            <a:r>
              <a:rPr sz="2541" dirty="0">
                <a:latin typeface="Arial"/>
                <a:cs typeface="Arial"/>
              </a:rPr>
              <a:t>está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guardada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uma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identificação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transação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spc="-45" dirty="0">
                <a:latin typeface="Arial"/>
                <a:cs typeface="Arial"/>
              </a:rPr>
              <a:t>e </a:t>
            </a:r>
            <a:r>
              <a:rPr sz="2541" dirty="0">
                <a:latin typeface="Arial"/>
                <a:cs typeface="Arial"/>
              </a:rPr>
              <a:t>uma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cópia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dados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atualizados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por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ela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(</a:t>
            </a:r>
            <a:r>
              <a:rPr sz="2541" i="1" spc="-9" dirty="0">
                <a:latin typeface="Arial"/>
                <a:cs typeface="Arial"/>
              </a:rPr>
              <a:t>after image</a:t>
            </a:r>
            <a:r>
              <a:rPr sz="2541" spc="-9" dirty="0">
                <a:latin typeface="Arial"/>
                <a:cs typeface="Arial"/>
              </a:rPr>
              <a:t>);</a:t>
            </a:r>
            <a:endParaRPr sz="2541">
              <a:latin typeface="Arial"/>
              <a:cs typeface="Arial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349467" y="777073"/>
            <a:ext cx="9406393" cy="101717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indent="488724">
              <a:lnSpc>
                <a:spcPct val="100000"/>
              </a:lnSpc>
              <a:spcBef>
                <a:spcPts val="91"/>
              </a:spcBef>
            </a:pPr>
            <a:r>
              <a:rPr sz="3267" dirty="0"/>
              <a:t>Manutenção</a:t>
            </a:r>
            <a:r>
              <a:rPr sz="3267" spc="-68" dirty="0"/>
              <a:t> </a:t>
            </a:r>
            <a:r>
              <a:rPr sz="3267" dirty="0"/>
              <a:t>de</a:t>
            </a:r>
            <a:r>
              <a:rPr sz="3267" spc="-59" dirty="0"/>
              <a:t> </a:t>
            </a:r>
            <a:r>
              <a:rPr sz="3267" dirty="0"/>
              <a:t>histórico</a:t>
            </a:r>
            <a:r>
              <a:rPr sz="3267" spc="-64" dirty="0"/>
              <a:t> </a:t>
            </a:r>
            <a:r>
              <a:rPr sz="3267" spc="-32" dirty="0"/>
              <a:t>de </a:t>
            </a:r>
            <a:r>
              <a:rPr sz="3267" dirty="0"/>
              <a:t>atualizações(Log)</a:t>
            </a:r>
            <a:r>
              <a:rPr sz="3267" spc="-86" dirty="0"/>
              <a:t> </a:t>
            </a:r>
            <a:r>
              <a:rPr sz="3267" dirty="0"/>
              <a:t>e</a:t>
            </a:r>
            <a:r>
              <a:rPr sz="3267" spc="-82" dirty="0"/>
              <a:t> </a:t>
            </a:r>
            <a:r>
              <a:rPr sz="3267" dirty="0"/>
              <a:t>backups</a:t>
            </a:r>
            <a:r>
              <a:rPr sz="3267" spc="-82" dirty="0"/>
              <a:t> </a:t>
            </a:r>
            <a:r>
              <a:rPr sz="3267" dirty="0"/>
              <a:t>do</a:t>
            </a:r>
            <a:r>
              <a:rPr sz="3267" spc="-82" dirty="0"/>
              <a:t> </a:t>
            </a:r>
            <a:r>
              <a:rPr sz="3267" spc="-23" dirty="0"/>
              <a:t>BD</a:t>
            </a:r>
            <a:endParaRPr sz="3267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3034" y="2078146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3034" y="4177040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56949" y="1985938"/>
            <a:ext cx="6971532" cy="369739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Sendo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esta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forma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mais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comum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resolver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os </a:t>
            </a:r>
            <a:r>
              <a:rPr sz="2541" dirty="0">
                <a:latin typeface="Arial"/>
                <a:cs typeface="Arial"/>
              </a:rPr>
              <a:t>problemas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provocados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por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uma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falha,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têm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que </a:t>
            </a:r>
            <a:r>
              <a:rPr sz="2541" dirty="0">
                <a:latin typeface="Arial"/>
                <a:cs typeface="Arial"/>
              </a:rPr>
              <a:t>existir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outros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mecanismos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que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permitam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18" dirty="0">
                <a:latin typeface="Arial"/>
                <a:cs typeface="Arial"/>
              </a:rPr>
              <a:t> </a:t>
            </a:r>
            <a:r>
              <a:rPr sz="2541" i="1" spc="-18" dirty="0">
                <a:latin typeface="Arial"/>
                <a:cs typeface="Arial"/>
              </a:rPr>
              <a:t>roll </a:t>
            </a:r>
            <a:r>
              <a:rPr sz="2541" i="1" dirty="0">
                <a:latin typeface="Arial"/>
                <a:cs typeface="Arial"/>
              </a:rPr>
              <a:t>back</a:t>
            </a:r>
            <a:r>
              <a:rPr sz="2541" i="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transacções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não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terminadas,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ocorridos </a:t>
            </a:r>
            <a:r>
              <a:rPr sz="2541" dirty="0">
                <a:latin typeface="Arial"/>
                <a:cs typeface="Arial"/>
              </a:rPr>
              <a:t>durante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execução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não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sucedida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das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mesmas;</a:t>
            </a:r>
            <a:endParaRPr sz="2541">
              <a:latin typeface="Arial"/>
              <a:cs typeface="Arial"/>
            </a:endParaRPr>
          </a:p>
          <a:p>
            <a:pPr marL="11527" marR="348677">
              <a:spcBef>
                <a:spcPts val="1280"/>
              </a:spcBef>
            </a:pPr>
            <a:r>
              <a:rPr sz="2541" dirty="0">
                <a:latin typeface="Arial"/>
                <a:cs typeface="Arial"/>
              </a:rPr>
              <a:t>Donde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ficheiro</a:t>
            </a:r>
            <a:r>
              <a:rPr sz="2541" spc="-45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transaction</a:t>
            </a:r>
            <a:r>
              <a:rPr sz="2541" i="1" spc="-64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log</a:t>
            </a:r>
            <a:r>
              <a:rPr sz="2541" i="1" spc="-36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necessita </a:t>
            </a:r>
            <a:r>
              <a:rPr sz="2541" dirty="0">
                <a:latin typeface="Arial"/>
                <a:cs typeface="Arial"/>
              </a:rPr>
              <a:t>igualmente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guardar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os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dados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anteriores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ao </a:t>
            </a:r>
            <a:r>
              <a:rPr sz="2541" dirty="0">
                <a:latin typeface="Arial"/>
                <a:cs typeface="Arial"/>
              </a:rPr>
              <a:t>início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execução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transacção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(</a:t>
            </a:r>
            <a:r>
              <a:rPr sz="2541" i="1" spc="-9" dirty="0">
                <a:latin typeface="Arial"/>
                <a:cs typeface="Arial"/>
              </a:rPr>
              <a:t>before-images)</a:t>
            </a:r>
            <a:endParaRPr sz="2541">
              <a:latin typeface="Arial"/>
              <a:cs typeface="Arial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2349467" y="777073"/>
            <a:ext cx="9406393" cy="101717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indent="488724">
              <a:lnSpc>
                <a:spcPct val="100000"/>
              </a:lnSpc>
              <a:spcBef>
                <a:spcPts val="91"/>
              </a:spcBef>
            </a:pPr>
            <a:r>
              <a:rPr sz="3267" dirty="0"/>
              <a:t>Manutenção</a:t>
            </a:r>
            <a:r>
              <a:rPr sz="3267" spc="-68" dirty="0"/>
              <a:t> </a:t>
            </a:r>
            <a:r>
              <a:rPr sz="3267" dirty="0"/>
              <a:t>de</a:t>
            </a:r>
            <a:r>
              <a:rPr sz="3267" spc="-59" dirty="0"/>
              <a:t> </a:t>
            </a:r>
            <a:r>
              <a:rPr sz="3267" dirty="0"/>
              <a:t>histórico</a:t>
            </a:r>
            <a:r>
              <a:rPr sz="3267" spc="-64" dirty="0"/>
              <a:t> </a:t>
            </a:r>
            <a:r>
              <a:rPr sz="3267" spc="-32" dirty="0"/>
              <a:t>de </a:t>
            </a:r>
            <a:r>
              <a:rPr sz="3267" dirty="0"/>
              <a:t>atualizações(Log)</a:t>
            </a:r>
            <a:r>
              <a:rPr sz="3267" spc="-86" dirty="0"/>
              <a:t> </a:t>
            </a:r>
            <a:r>
              <a:rPr sz="3267" dirty="0"/>
              <a:t>e</a:t>
            </a:r>
            <a:r>
              <a:rPr sz="3267" spc="-82" dirty="0"/>
              <a:t> </a:t>
            </a:r>
            <a:r>
              <a:rPr sz="3267" dirty="0"/>
              <a:t>backups</a:t>
            </a:r>
            <a:r>
              <a:rPr sz="3267" spc="-82" dirty="0"/>
              <a:t> </a:t>
            </a:r>
            <a:r>
              <a:rPr sz="3267" dirty="0"/>
              <a:t>do</a:t>
            </a:r>
            <a:r>
              <a:rPr sz="3267" spc="-82" dirty="0"/>
              <a:t> </a:t>
            </a:r>
            <a:r>
              <a:rPr sz="3267" spc="-23" dirty="0"/>
              <a:t>BD</a:t>
            </a:r>
            <a:endParaRPr sz="3267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92403" y="2045874"/>
            <a:ext cx="6543339" cy="157565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É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conjugação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destes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dois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mecanismos</a:t>
            </a:r>
            <a:r>
              <a:rPr sz="2541" spc="-73" dirty="0">
                <a:latin typeface="Arial"/>
                <a:cs typeface="Arial"/>
              </a:rPr>
              <a:t> </a:t>
            </a:r>
            <a:r>
              <a:rPr sz="2541" spc="-45" dirty="0">
                <a:latin typeface="Arial"/>
                <a:cs typeface="Arial"/>
              </a:rPr>
              <a:t>- </a:t>
            </a:r>
            <a:r>
              <a:rPr sz="2541" i="1" dirty="0">
                <a:latin typeface="Arial"/>
                <a:cs typeface="Arial"/>
              </a:rPr>
              <a:t>backups</a:t>
            </a:r>
            <a:r>
              <a:rPr sz="2541" i="1" spc="-4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transaction</a:t>
            </a:r>
            <a:r>
              <a:rPr sz="2541" i="1" spc="-59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logs</a:t>
            </a:r>
            <a:r>
              <a:rPr sz="2541" i="1" spc="-1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,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que</a:t>
            </a:r>
            <a:r>
              <a:rPr sz="2541" spc="-4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se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garantem </a:t>
            </a:r>
            <a:r>
              <a:rPr sz="2541" dirty="0">
                <a:latin typeface="Arial"/>
                <a:cs typeface="Arial"/>
              </a:rPr>
              <a:t>duas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das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características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fundamentais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das </a:t>
            </a:r>
            <a:r>
              <a:rPr sz="2541" spc="-9" dirty="0">
                <a:latin typeface="Arial"/>
                <a:cs typeface="Arial"/>
              </a:rPr>
              <a:t>transações:</a:t>
            </a:r>
            <a:endParaRPr sz="2541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99641" y="4398341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9641" y="5335408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2404" y="4307285"/>
            <a:ext cx="6677040" cy="174236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2541" b="1" dirty="0">
                <a:latin typeface="Arial"/>
                <a:cs typeface="Arial"/>
              </a:rPr>
              <a:t>Atomicidade</a:t>
            </a:r>
            <a:r>
              <a:rPr sz="2541" b="1" spc="-12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(desfazendo</a:t>
            </a:r>
            <a:r>
              <a:rPr sz="2541" spc="-12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uma</a:t>
            </a:r>
            <a:r>
              <a:rPr sz="2541" spc="-123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transação</a:t>
            </a:r>
            <a:r>
              <a:rPr sz="2541" spc="-127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não </a:t>
            </a:r>
            <a:r>
              <a:rPr sz="2541" spc="-9" dirty="0">
                <a:latin typeface="Arial"/>
                <a:cs typeface="Arial"/>
              </a:rPr>
              <a:t>sucedida)</a:t>
            </a:r>
            <a:endParaRPr sz="2541">
              <a:latin typeface="Arial"/>
              <a:cs typeface="Arial"/>
            </a:endParaRPr>
          </a:p>
          <a:p>
            <a:pPr marL="11527" marR="484114">
              <a:spcBef>
                <a:spcPts val="1280"/>
              </a:spcBef>
            </a:pPr>
            <a:r>
              <a:rPr sz="2541" b="1" dirty="0">
                <a:latin typeface="Arial"/>
                <a:cs typeface="Arial"/>
              </a:rPr>
              <a:t>Persistência</a:t>
            </a:r>
            <a:r>
              <a:rPr sz="2541" b="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(refazendo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os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efeitos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82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uma </a:t>
            </a:r>
            <a:r>
              <a:rPr sz="2541" dirty="0">
                <a:latin typeface="Arial"/>
                <a:cs typeface="Arial"/>
              </a:rPr>
              <a:t>transação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bem</a:t>
            </a:r>
            <a:r>
              <a:rPr sz="2541" spc="-91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sucedida)</a:t>
            </a:r>
            <a:endParaRPr sz="2541">
              <a:latin typeface="Arial"/>
              <a:cs typeface="Arial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349467" y="777073"/>
            <a:ext cx="9406393" cy="101717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indent="488724">
              <a:lnSpc>
                <a:spcPct val="100000"/>
              </a:lnSpc>
              <a:spcBef>
                <a:spcPts val="91"/>
              </a:spcBef>
            </a:pPr>
            <a:r>
              <a:rPr sz="3267" dirty="0"/>
              <a:t>Manutenção</a:t>
            </a:r>
            <a:r>
              <a:rPr sz="3267" spc="-68" dirty="0"/>
              <a:t> </a:t>
            </a:r>
            <a:r>
              <a:rPr sz="3267" dirty="0"/>
              <a:t>de</a:t>
            </a:r>
            <a:r>
              <a:rPr sz="3267" spc="-59" dirty="0"/>
              <a:t> </a:t>
            </a:r>
            <a:r>
              <a:rPr sz="3267" dirty="0"/>
              <a:t>histórico</a:t>
            </a:r>
            <a:r>
              <a:rPr sz="3267" spc="-64" dirty="0"/>
              <a:t> </a:t>
            </a:r>
            <a:r>
              <a:rPr sz="3267" spc="-32" dirty="0"/>
              <a:t>de </a:t>
            </a:r>
            <a:r>
              <a:rPr sz="3267" dirty="0"/>
              <a:t>atualizações(Log)</a:t>
            </a:r>
            <a:r>
              <a:rPr sz="3267" spc="-86" dirty="0"/>
              <a:t> </a:t>
            </a:r>
            <a:r>
              <a:rPr sz="3267" dirty="0"/>
              <a:t>e</a:t>
            </a:r>
            <a:r>
              <a:rPr sz="3267" spc="-82" dirty="0"/>
              <a:t> </a:t>
            </a:r>
            <a:r>
              <a:rPr sz="3267" dirty="0"/>
              <a:t>backups</a:t>
            </a:r>
            <a:r>
              <a:rPr sz="3267" spc="-82" dirty="0"/>
              <a:t> </a:t>
            </a:r>
            <a:r>
              <a:rPr sz="3267" dirty="0"/>
              <a:t>do</a:t>
            </a:r>
            <a:r>
              <a:rPr sz="3267" spc="-82" dirty="0"/>
              <a:t> </a:t>
            </a:r>
            <a:r>
              <a:rPr sz="3267" spc="-23" dirty="0"/>
              <a:t>BD</a:t>
            </a:r>
            <a:endParaRPr sz="3267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222413" y="854812"/>
            <a:ext cx="357192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1953745" algn="l"/>
              </a:tabLst>
            </a:pPr>
            <a:r>
              <a:rPr dirty="0"/>
              <a:t>Tipo</a:t>
            </a:r>
            <a:r>
              <a:rPr spc="-32" dirty="0"/>
              <a:t> </a:t>
            </a:r>
            <a:r>
              <a:rPr spc="-23" dirty="0"/>
              <a:t>de</a:t>
            </a:r>
            <a:r>
              <a:rPr dirty="0"/>
              <a:t>	</a:t>
            </a:r>
            <a:r>
              <a:rPr spc="-9" dirty="0"/>
              <a:t>Falhas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9641" y="1392346"/>
            <a:ext cx="7331721" cy="482705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4300" marR="4611" indent="-292774">
              <a:spcBef>
                <a:spcPts val="91"/>
              </a:spcBef>
            </a:pPr>
            <a:r>
              <a:rPr sz="2904" b="1" dirty="0">
                <a:latin typeface="Arial"/>
                <a:cs typeface="Arial"/>
              </a:rPr>
              <a:t>Falha</a:t>
            </a:r>
            <a:r>
              <a:rPr sz="2904" b="1" spc="-5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de</a:t>
            </a:r>
            <a:r>
              <a:rPr sz="2904" b="1" spc="-5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disco</a:t>
            </a:r>
            <a:r>
              <a:rPr sz="2904" b="1" spc="27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-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o(s)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disco(s)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onde o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BD </a:t>
            </a:r>
            <a:r>
              <a:rPr sz="2904" dirty="0">
                <a:latin typeface="Arial"/>
                <a:cs typeface="Arial"/>
              </a:rPr>
              <a:t>está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armazenado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fica(m)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inutilizado(s).</a:t>
            </a:r>
            <a:r>
              <a:rPr sz="2904" spc="-23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É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spc="-45" dirty="0">
                <a:latin typeface="Arial"/>
                <a:cs typeface="Arial"/>
              </a:rPr>
              <a:t>a </a:t>
            </a:r>
            <a:r>
              <a:rPr sz="2904" dirty="0">
                <a:latin typeface="Arial"/>
                <a:cs typeface="Arial"/>
              </a:rPr>
              <a:t>falha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considerada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mais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grave e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que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obriga </a:t>
            </a:r>
            <a:r>
              <a:rPr sz="2904" dirty="0">
                <a:latin typeface="Arial"/>
                <a:cs typeface="Arial"/>
              </a:rPr>
              <a:t>à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reconstrução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de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todo 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SGBD;</a:t>
            </a:r>
            <a:endParaRPr sz="2904">
              <a:latin typeface="Arial"/>
              <a:cs typeface="Arial"/>
            </a:endParaRPr>
          </a:p>
          <a:p>
            <a:pPr>
              <a:spcBef>
                <a:spcPts val="2696"/>
              </a:spcBef>
            </a:pPr>
            <a:endParaRPr sz="2904">
              <a:latin typeface="Arial"/>
              <a:cs typeface="Arial"/>
            </a:endParaRPr>
          </a:p>
          <a:p>
            <a:pPr marL="304300" marR="291621" indent="-292774"/>
            <a:r>
              <a:rPr sz="2904" b="1" dirty="0">
                <a:latin typeface="Arial"/>
                <a:cs typeface="Arial"/>
              </a:rPr>
              <a:t>Falha</a:t>
            </a:r>
            <a:r>
              <a:rPr sz="2904" b="1" spc="-9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de</a:t>
            </a:r>
            <a:r>
              <a:rPr sz="2904" b="1" spc="-9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sistema</a:t>
            </a:r>
            <a:r>
              <a:rPr sz="2904" b="1" spc="41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-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pode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resultar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spc="-32" dirty="0">
                <a:latin typeface="Arial"/>
                <a:cs typeface="Arial"/>
              </a:rPr>
              <a:t>de </a:t>
            </a:r>
            <a:r>
              <a:rPr sz="2904" dirty="0">
                <a:latin typeface="Arial"/>
                <a:cs typeface="Arial"/>
              </a:rPr>
              <a:t>problemas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de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hardware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ou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software,</a:t>
            </a:r>
            <a:r>
              <a:rPr sz="2904" spc="-18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não </a:t>
            </a:r>
            <a:r>
              <a:rPr sz="2904" dirty="0">
                <a:latin typeface="Arial"/>
                <a:cs typeface="Arial"/>
              </a:rPr>
              <a:t>sendo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possível garantir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validade</a:t>
            </a:r>
            <a:r>
              <a:rPr sz="2904" spc="9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dos </a:t>
            </a:r>
            <a:r>
              <a:rPr sz="2904" dirty="0">
                <a:latin typeface="Arial"/>
                <a:cs typeface="Arial"/>
              </a:rPr>
              <a:t>dados.</a:t>
            </a:r>
            <a:r>
              <a:rPr sz="2904" spc="-18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Implica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repor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BD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partir</a:t>
            </a:r>
            <a:r>
              <a:rPr sz="2904" spc="-18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do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seu </a:t>
            </a:r>
            <a:r>
              <a:rPr sz="2904" dirty="0">
                <a:latin typeface="Arial"/>
                <a:cs typeface="Arial"/>
              </a:rPr>
              <a:t>último</a:t>
            </a:r>
            <a:r>
              <a:rPr sz="2904" spc="-18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estado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de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integridade.</a:t>
            </a:r>
            <a:endParaRPr sz="290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1670" y="1358921"/>
            <a:ext cx="7437759" cy="493850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4300" marR="274908" indent="-292774">
              <a:spcBef>
                <a:spcPts val="91"/>
              </a:spcBef>
            </a:pPr>
            <a:r>
              <a:rPr sz="2904" b="1" dirty="0">
                <a:latin typeface="Arial"/>
                <a:cs typeface="Arial"/>
              </a:rPr>
              <a:t>Falha</a:t>
            </a:r>
            <a:r>
              <a:rPr sz="2904" b="1" spc="-14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de</a:t>
            </a:r>
            <a:r>
              <a:rPr sz="2904" b="1" spc="-9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transação</a:t>
            </a:r>
            <a:r>
              <a:rPr sz="2904" b="1" spc="23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-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é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mais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inofensiva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spc="-45" dirty="0">
                <a:latin typeface="Arial"/>
                <a:cs typeface="Arial"/>
              </a:rPr>
              <a:t>e </a:t>
            </a:r>
            <a:r>
              <a:rPr sz="2904" dirty="0">
                <a:latin typeface="Arial"/>
                <a:cs typeface="Arial"/>
              </a:rPr>
              <a:t>recupera-se recorrendo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ficheiro </a:t>
            </a:r>
            <a:r>
              <a:rPr sz="2904" i="1" dirty="0">
                <a:latin typeface="Arial"/>
                <a:cs typeface="Arial"/>
              </a:rPr>
              <a:t>transaction</a:t>
            </a:r>
            <a:r>
              <a:rPr sz="2904" i="1" spc="-14" dirty="0">
                <a:latin typeface="Arial"/>
                <a:cs typeface="Arial"/>
              </a:rPr>
              <a:t> </a:t>
            </a:r>
            <a:r>
              <a:rPr sz="2904" i="1" dirty="0">
                <a:latin typeface="Arial"/>
                <a:cs typeface="Arial"/>
              </a:rPr>
              <a:t>log</a:t>
            </a:r>
            <a:r>
              <a:rPr sz="2904" i="1" spc="32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e às</a:t>
            </a:r>
            <a:r>
              <a:rPr sz="2904" spc="18" dirty="0">
                <a:latin typeface="Arial"/>
                <a:cs typeface="Arial"/>
              </a:rPr>
              <a:t> </a:t>
            </a:r>
            <a:r>
              <a:rPr sz="2904" i="1" dirty="0">
                <a:latin typeface="Arial"/>
                <a:cs typeface="Arial"/>
              </a:rPr>
              <a:t>before</a:t>
            </a:r>
            <a:r>
              <a:rPr sz="2904" i="1" spc="-5" dirty="0">
                <a:latin typeface="Arial"/>
                <a:cs typeface="Arial"/>
              </a:rPr>
              <a:t> </a:t>
            </a:r>
            <a:r>
              <a:rPr sz="2904" i="1" dirty="0">
                <a:latin typeface="Arial"/>
                <a:cs typeface="Arial"/>
              </a:rPr>
              <a:t>images</a:t>
            </a:r>
            <a:r>
              <a:rPr sz="2904" i="1" spc="27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da </a:t>
            </a:r>
            <a:r>
              <a:rPr sz="2904" dirty="0">
                <a:latin typeface="Arial"/>
                <a:cs typeface="Arial"/>
              </a:rPr>
              <a:t>transação que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não foi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bem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sucedida.</a:t>
            </a:r>
            <a:endParaRPr sz="2904">
              <a:latin typeface="Arial"/>
              <a:cs typeface="Arial"/>
            </a:endParaRPr>
          </a:p>
          <a:p>
            <a:pPr>
              <a:spcBef>
                <a:spcPts val="2705"/>
              </a:spcBef>
            </a:pPr>
            <a:endParaRPr sz="2904">
              <a:latin typeface="Arial"/>
              <a:cs typeface="Arial"/>
            </a:endParaRPr>
          </a:p>
          <a:p>
            <a:pPr marL="304300" marR="4611" algn="just"/>
            <a:r>
              <a:rPr sz="2541" dirty="0">
                <a:latin typeface="Arial"/>
                <a:cs typeface="Arial"/>
              </a:rPr>
              <a:t>Em qualquer processo de recuperação </a:t>
            </a:r>
            <a:r>
              <a:rPr sz="2541" spc="-9" dirty="0">
                <a:latin typeface="Arial"/>
                <a:cs typeface="Arial"/>
              </a:rPr>
              <a:t>recorre-</a:t>
            </a:r>
            <a:r>
              <a:rPr sz="2541" dirty="0">
                <a:latin typeface="Arial"/>
                <a:cs typeface="Arial"/>
              </a:rPr>
              <a:t>se</a:t>
            </a:r>
            <a:r>
              <a:rPr sz="2541" spc="322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ao</a:t>
            </a:r>
            <a:r>
              <a:rPr sz="2541" spc="340" dirty="0">
                <a:latin typeface="Arial"/>
                <a:cs typeface="Arial"/>
              </a:rPr>
              <a:t> </a:t>
            </a:r>
            <a:r>
              <a:rPr sz="2541" i="1" dirty="0">
                <a:latin typeface="Arial"/>
                <a:cs typeface="Arial"/>
              </a:rPr>
              <a:t>rollback</a:t>
            </a:r>
            <a:r>
              <a:rPr sz="2541" i="1" spc="33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das</a:t>
            </a:r>
            <a:r>
              <a:rPr sz="2541" spc="32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transações</a:t>
            </a:r>
            <a:r>
              <a:rPr sz="2541" spc="32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efetuadas</a:t>
            </a:r>
            <a:r>
              <a:rPr sz="2541" spc="31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até</a:t>
            </a:r>
            <a:r>
              <a:rPr sz="2541" spc="318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ao </a:t>
            </a:r>
            <a:r>
              <a:rPr sz="2541" dirty="0">
                <a:latin typeface="Arial"/>
                <a:cs typeface="Arial"/>
              </a:rPr>
              <a:t>momento</a:t>
            </a:r>
            <a:r>
              <a:rPr sz="2541" spc="340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em</a:t>
            </a:r>
            <a:r>
              <a:rPr sz="2541" spc="336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que</a:t>
            </a:r>
            <a:r>
              <a:rPr sz="2541" spc="336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os</a:t>
            </a:r>
            <a:r>
              <a:rPr sz="2541" spc="354" dirty="0">
                <a:latin typeface="Arial"/>
                <a:cs typeface="Arial"/>
              </a:rPr>
              <a:t>  </a:t>
            </a:r>
            <a:r>
              <a:rPr sz="2541" i="1" dirty="0">
                <a:latin typeface="Arial"/>
                <a:cs typeface="Arial"/>
              </a:rPr>
              <a:t>transaction</a:t>
            </a:r>
            <a:r>
              <a:rPr sz="2541" i="1" spc="336" dirty="0">
                <a:latin typeface="Arial"/>
                <a:cs typeface="Arial"/>
              </a:rPr>
              <a:t>  </a:t>
            </a:r>
            <a:r>
              <a:rPr sz="2541" i="1" dirty="0">
                <a:latin typeface="Arial"/>
                <a:cs typeface="Arial"/>
              </a:rPr>
              <a:t>log</a:t>
            </a:r>
            <a:r>
              <a:rPr sz="2541" i="1" spc="354" dirty="0">
                <a:latin typeface="Arial"/>
                <a:cs typeface="Arial"/>
              </a:rPr>
              <a:t>  </a:t>
            </a:r>
            <a:r>
              <a:rPr sz="2541" dirty="0">
                <a:latin typeface="Arial"/>
                <a:cs typeface="Arial"/>
              </a:rPr>
              <a:t>e</a:t>
            </a:r>
            <a:r>
              <a:rPr sz="2541" spc="336" dirty="0">
                <a:latin typeface="Arial"/>
                <a:cs typeface="Arial"/>
              </a:rPr>
              <a:t>  </a:t>
            </a:r>
            <a:r>
              <a:rPr sz="2541" spc="-23" dirty="0">
                <a:latin typeface="Arial"/>
                <a:cs typeface="Arial"/>
              </a:rPr>
              <a:t>os </a:t>
            </a:r>
            <a:r>
              <a:rPr sz="2541" dirty="0">
                <a:latin typeface="Arial"/>
                <a:cs typeface="Arial"/>
              </a:rPr>
              <a:t>ficherios</a:t>
            </a:r>
            <a:r>
              <a:rPr sz="2541" spc="53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</a:t>
            </a:r>
            <a:r>
              <a:rPr sz="2541" spc="53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base</a:t>
            </a:r>
            <a:r>
              <a:rPr sz="2541" spc="531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estão</a:t>
            </a:r>
            <a:r>
              <a:rPr sz="2541" spc="53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sincronizados,</a:t>
            </a:r>
            <a:r>
              <a:rPr sz="2541" spc="54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para</a:t>
            </a:r>
            <a:r>
              <a:rPr sz="2541" spc="531" dirty="0">
                <a:latin typeface="Arial"/>
                <a:cs typeface="Arial"/>
              </a:rPr>
              <a:t> </a:t>
            </a:r>
            <a:r>
              <a:rPr sz="2541" spc="-23" dirty="0">
                <a:latin typeface="Arial"/>
                <a:cs typeface="Arial"/>
              </a:rPr>
              <a:t>se </a:t>
            </a:r>
            <a:r>
              <a:rPr sz="2541" dirty="0">
                <a:latin typeface="Arial"/>
                <a:cs typeface="Arial"/>
              </a:rPr>
              <a:t>poderem</a:t>
            </a:r>
            <a:r>
              <a:rPr sz="2541" spc="508" dirty="0">
                <a:latin typeface="Arial"/>
                <a:cs typeface="Arial"/>
              </a:rPr>
              <a:t>   </a:t>
            </a:r>
            <a:r>
              <a:rPr sz="2541" dirty="0">
                <a:latin typeface="Arial"/>
                <a:cs typeface="Arial"/>
              </a:rPr>
              <a:t>desfazer</a:t>
            </a:r>
            <a:r>
              <a:rPr sz="2541" spc="508" dirty="0">
                <a:latin typeface="Arial"/>
                <a:cs typeface="Arial"/>
              </a:rPr>
              <a:t>   </a:t>
            </a:r>
            <a:r>
              <a:rPr sz="2541" dirty="0">
                <a:latin typeface="Arial"/>
                <a:cs typeface="Arial"/>
              </a:rPr>
              <a:t>todas</a:t>
            </a:r>
            <a:r>
              <a:rPr sz="2541" spc="508" dirty="0">
                <a:latin typeface="Arial"/>
                <a:cs typeface="Arial"/>
              </a:rPr>
              <a:t>   </a:t>
            </a:r>
            <a:r>
              <a:rPr sz="2541" dirty="0">
                <a:latin typeface="Arial"/>
                <a:cs typeface="Arial"/>
              </a:rPr>
              <a:t>as</a:t>
            </a:r>
            <a:r>
              <a:rPr sz="2541" spc="508" dirty="0">
                <a:latin typeface="Arial"/>
                <a:cs typeface="Arial"/>
              </a:rPr>
              <a:t>   </a:t>
            </a:r>
            <a:r>
              <a:rPr sz="2541" spc="-9" dirty="0">
                <a:latin typeface="Arial"/>
                <a:cs typeface="Arial"/>
              </a:rPr>
              <a:t>transações </a:t>
            </a:r>
            <a:r>
              <a:rPr sz="2541" dirty="0">
                <a:latin typeface="Arial"/>
                <a:cs typeface="Arial"/>
              </a:rPr>
              <a:t>decorridas</a:t>
            </a:r>
            <a:r>
              <a:rPr sz="2541" spc="-95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desde</a:t>
            </a:r>
            <a:r>
              <a:rPr sz="2541" spc="-86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então.</a:t>
            </a:r>
            <a:endParaRPr sz="2541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817300" y="414974"/>
            <a:ext cx="357192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1953745" algn="l"/>
              </a:tabLst>
            </a:pPr>
            <a:r>
              <a:rPr dirty="0"/>
              <a:t>Tipo</a:t>
            </a:r>
            <a:r>
              <a:rPr spc="-32" dirty="0"/>
              <a:t> </a:t>
            </a:r>
            <a:r>
              <a:rPr spc="-23" dirty="0"/>
              <a:t>de</a:t>
            </a:r>
            <a:r>
              <a:rPr dirty="0"/>
              <a:t>	</a:t>
            </a:r>
            <a:r>
              <a:rPr spc="-9" dirty="0"/>
              <a:t>Falhas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4188" y="1592901"/>
            <a:ext cx="6738129" cy="179930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3724" marR="4611" indent="-292774">
              <a:spcBef>
                <a:spcPts val="91"/>
              </a:spcBef>
            </a:pPr>
            <a:r>
              <a:rPr sz="2904" dirty="0">
                <a:latin typeface="Arial"/>
                <a:cs typeface="Arial"/>
              </a:rPr>
              <a:t>Esse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momento coincide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com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o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último </a:t>
            </a:r>
            <a:r>
              <a:rPr sz="2904" i="1" dirty="0">
                <a:latin typeface="Arial"/>
                <a:cs typeface="Arial"/>
              </a:rPr>
              <a:t>backup</a:t>
            </a:r>
            <a:r>
              <a:rPr sz="2904" dirty="0">
                <a:latin typeface="Arial"/>
                <a:cs typeface="Arial"/>
              </a:rPr>
              <a:t>,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o qual se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muito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afastado </a:t>
            </a:r>
            <a:r>
              <a:rPr sz="2904" spc="-23" dirty="0">
                <a:latin typeface="Arial"/>
                <a:cs typeface="Arial"/>
              </a:rPr>
              <a:t>no </a:t>
            </a:r>
            <a:r>
              <a:rPr sz="2904" dirty="0">
                <a:latin typeface="Arial"/>
                <a:cs typeface="Arial"/>
              </a:rPr>
              <a:t>tempo,</a:t>
            </a:r>
            <a:r>
              <a:rPr sz="2904" spc="-18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obriga a um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processo moroso </a:t>
            </a:r>
            <a:r>
              <a:rPr sz="2904" spc="-45" dirty="0">
                <a:latin typeface="Arial"/>
                <a:cs typeface="Arial"/>
              </a:rPr>
              <a:t>e </a:t>
            </a:r>
            <a:r>
              <a:rPr sz="2904" dirty="0">
                <a:latin typeface="Arial"/>
                <a:cs typeface="Arial"/>
              </a:rPr>
              <a:t>complexo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de recuperação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do </a:t>
            </a:r>
            <a:r>
              <a:rPr sz="2904" spc="-23" dirty="0">
                <a:latin typeface="Arial"/>
                <a:cs typeface="Arial"/>
              </a:rPr>
              <a:t>BD.</a:t>
            </a:r>
            <a:endParaRPr sz="2904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106718" y="5500231"/>
            <a:ext cx="5052444" cy="68004"/>
            <a:chOff x="1748154" y="6060440"/>
            <a:chExt cx="5567045" cy="74930"/>
          </a:xfrm>
        </p:grpSpPr>
        <p:sp>
          <p:nvSpPr>
            <p:cNvPr id="4" name="object 4"/>
            <p:cNvSpPr/>
            <p:nvPr/>
          </p:nvSpPr>
          <p:spPr>
            <a:xfrm>
              <a:off x="1752599" y="6096000"/>
              <a:ext cx="5501640" cy="1270"/>
            </a:xfrm>
            <a:custGeom>
              <a:avLst/>
              <a:gdLst/>
              <a:ahLst/>
              <a:cxnLst/>
              <a:rect l="l" t="t" r="r" b="b"/>
              <a:pathLst>
                <a:path w="5501640" h="1270">
                  <a:moveTo>
                    <a:pt x="0" y="0"/>
                  </a:moveTo>
                  <a:lnTo>
                    <a:pt x="5501640" y="1269"/>
                  </a:lnTo>
                </a:path>
              </a:pathLst>
            </a:custGeom>
            <a:ln w="888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5" name="object 5"/>
            <p:cNvSpPr/>
            <p:nvPr/>
          </p:nvSpPr>
          <p:spPr>
            <a:xfrm>
              <a:off x="7239000" y="6060440"/>
              <a:ext cx="76200" cy="74930"/>
            </a:xfrm>
            <a:custGeom>
              <a:avLst/>
              <a:gdLst/>
              <a:ahLst/>
              <a:cxnLst/>
              <a:rect l="l" t="t" r="r" b="b"/>
              <a:pathLst>
                <a:path w="76200" h="74929">
                  <a:moveTo>
                    <a:pt x="0" y="0"/>
                  </a:moveTo>
                  <a:lnTo>
                    <a:pt x="0" y="74930"/>
                  </a:lnTo>
                  <a:lnTo>
                    <a:pt x="76200" y="368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634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842887" y="5595898"/>
            <a:ext cx="985477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dirty="0">
                <a:latin typeface="Arial"/>
                <a:cs typeface="Arial"/>
              </a:rPr>
              <a:t>Falha</a:t>
            </a:r>
            <a:r>
              <a:rPr sz="1089" b="1" spc="-14" dirty="0">
                <a:latin typeface="Arial"/>
                <a:cs typeface="Arial"/>
              </a:rPr>
              <a:t> </a:t>
            </a:r>
            <a:r>
              <a:rPr sz="1089" b="1" dirty="0">
                <a:latin typeface="Arial"/>
                <a:cs typeface="Arial"/>
              </a:rPr>
              <a:t>de</a:t>
            </a:r>
            <a:r>
              <a:rPr sz="1089" b="1" spc="-14" dirty="0">
                <a:latin typeface="Arial"/>
                <a:cs typeface="Arial"/>
              </a:rPr>
              <a:t> </a:t>
            </a:r>
            <a:r>
              <a:rPr sz="1089" b="1" spc="-18" dirty="0">
                <a:latin typeface="Arial"/>
                <a:cs typeface="Arial"/>
              </a:rPr>
              <a:t>disco</a:t>
            </a:r>
            <a:endParaRPr sz="1089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40721" y="5631628"/>
            <a:ext cx="975680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dirty="0">
                <a:latin typeface="Arial"/>
                <a:cs typeface="Arial"/>
              </a:rPr>
              <a:t>Último</a:t>
            </a:r>
            <a:r>
              <a:rPr sz="1089" b="1" spc="-41" dirty="0">
                <a:latin typeface="Arial"/>
                <a:cs typeface="Arial"/>
              </a:rPr>
              <a:t> </a:t>
            </a:r>
            <a:r>
              <a:rPr sz="1089" b="1" spc="-9" dirty="0">
                <a:latin typeface="Arial"/>
                <a:cs typeface="Arial"/>
              </a:rPr>
              <a:t>backup</a:t>
            </a:r>
            <a:endParaRPr sz="1089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577558" y="3730200"/>
            <a:ext cx="4724528" cy="1875865"/>
            <a:chOff x="2266950" y="4110127"/>
            <a:chExt cx="5205730" cy="2066925"/>
          </a:xfrm>
        </p:grpSpPr>
        <p:sp>
          <p:nvSpPr>
            <p:cNvPr id="9" name="object 9"/>
            <p:cNvSpPr/>
            <p:nvPr/>
          </p:nvSpPr>
          <p:spPr>
            <a:xfrm>
              <a:off x="2362200" y="4114800"/>
              <a:ext cx="4039870" cy="2057400"/>
            </a:xfrm>
            <a:custGeom>
              <a:avLst/>
              <a:gdLst/>
              <a:ahLst/>
              <a:cxnLst/>
              <a:rect l="l" t="t" r="r" b="b"/>
              <a:pathLst>
                <a:path w="4039870" h="2057400">
                  <a:moveTo>
                    <a:pt x="0" y="76200"/>
                  </a:moveTo>
                  <a:lnTo>
                    <a:pt x="1269" y="1981200"/>
                  </a:lnTo>
                </a:path>
                <a:path w="4039870" h="2057400">
                  <a:moveTo>
                    <a:pt x="4038600" y="0"/>
                  </a:moveTo>
                  <a:lnTo>
                    <a:pt x="4039870" y="2057400"/>
                  </a:lnTo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10" name="object 10"/>
            <p:cNvSpPr/>
            <p:nvPr/>
          </p:nvSpPr>
          <p:spPr>
            <a:xfrm>
              <a:off x="2286000" y="4267200"/>
              <a:ext cx="4023360" cy="1270"/>
            </a:xfrm>
            <a:custGeom>
              <a:avLst/>
              <a:gdLst/>
              <a:ahLst/>
              <a:cxnLst/>
              <a:rect l="l" t="t" r="r" b="b"/>
              <a:pathLst>
                <a:path w="4023360" h="1270">
                  <a:moveTo>
                    <a:pt x="0" y="0"/>
                  </a:moveTo>
                  <a:lnTo>
                    <a:pt x="4023360" y="1270"/>
                  </a:lnTo>
                </a:path>
              </a:pathLst>
            </a:custGeom>
            <a:ln w="38100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11" name="object 11"/>
            <p:cNvSpPr/>
            <p:nvPr/>
          </p:nvSpPr>
          <p:spPr>
            <a:xfrm>
              <a:off x="6286500" y="4211320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0" y="0"/>
                  </a:moveTo>
                  <a:lnTo>
                    <a:pt x="0" y="114299"/>
                  </a:lnTo>
                  <a:lnTo>
                    <a:pt x="114300" y="57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12" name="object 12"/>
            <p:cNvSpPr/>
            <p:nvPr/>
          </p:nvSpPr>
          <p:spPr>
            <a:xfrm>
              <a:off x="2438400" y="4648200"/>
              <a:ext cx="5029200" cy="991869"/>
            </a:xfrm>
            <a:custGeom>
              <a:avLst/>
              <a:gdLst/>
              <a:ahLst/>
              <a:cxnLst/>
              <a:rect l="l" t="t" r="r" b="b"/>
              <a:pathLst>
                <a:path w="5029200" h="991870">
                  <a:moveTo>
                    <a:pt x="0" y="0"/>
                  </a:moveTo>
                  <a:lnTo>
                    <a:pt x="1066800" y="1269"/>
                  </a:lnTo>
                </a:path>
                <a:path w="5029200" h="991870">
                  <a:moveTo>
                    <a:pt x="914400" y="381000"/>
                  </a:moveTo>
                  <a:lnTo>
                    <a:pt x="2286000" y="382269"/>
                  </a:lnTo>
                </a:path>
                <a:path w="5029200" h="991870">
                  <a:moveTo>
                    <a:pt x="1828800" y="762000"/>
                  </a:moveTo>
                  <a:lnTo>
                    <a:pt x="3657600" y="763269"/>
                  </a:lnTo>
                </a:path>
                <a:path w="5029200" h="991870">
                  <a:moveTo>
                    <a:pt x="3352800" y="990600"/>
                  </a:moveTo>
                  <a:lnTo>
                    <a:pt x="5029200" y="991869"/>
                  </a:lnTo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998259" y="4005303"/>
            <a:ext cx="2434302" cy="86161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spc="-23" dirty="0">
                <a:latin typeface="Arial"/>
                <a:cs typeface="Arial"/>
              </a:rPr>
              <a:t>Tn</a:t>
            </a:r>
            <a:endParaRPr sz="1089">
              <a:latin typeface="Arial"/>
              <a:cs typeface="Arial"/>
            </a:endParaRPr>
          </a:p>
          <a:p>
            <a:pPr marR="121028" algn="ctr">
              <a:spcBef>
                <a:spcPts val="1162"/>
              </a:spcBef>
            </a:pPr>
            <a:r>
              <a:rPr sz="1089" b="1" spc="-18" dirty="0">
                <a:latin typeface="Arial"/>
                <a:cs typeface="Arial"/>
              </a:rPr>
              <a:t>Tn+1</a:t>
            </a:r>
            <a:endParaRPr sz="1089">
              <a:latin typeface="Arial"/>
              <a:cs typeface="Arial"/>
            </a:endParaRPr>
          </a:p>
          <a:p>
            <a:pPr>
              <a:spcBef>
                <a:spcPts val="163"/>
              </a:spcBef>
            </a:pPr>
            <a:endParaRPr sz="1089">
              <a:latin typeface="Arial"/>
              <a:cs typeface="Arial"/>
            </a:endParaRPr>
          </a:p>
          <a:p>
            <a:pPr marR="4611" algn="r"/>
            <a:r>
              <a:rPr sz="1089" b="1" spc="-18" dirty="0">
                <a:latin typeface="Arial"/>
                <a:cs typeface="Arial"/>
              </a:rPr>
              <a:t>Tn+2</a:t>
            </a:r>
            <a:endParaRPr sz="1089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73916" y="4801753"/>
            <a:ext cx="349239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spc="-18" dirty="0">
                <a:latin typeface="Arial"/>
                <a:cs typeface="Arial"/>
              </a:rPr>
              <a:t>Tn+3</a:t>
            </a:r>
            <a:endParaRPr sz="1089">
              <a:latin typeface="Arial"/>
              <a:cs typeface="Arial"/>
            </a:endParaRPr>
          </a:p>
        </p:txBody>
      </p:sp>
      <p:sp>
        <p:nvSpPr>
          <p:cNvPr id="15" name="object 15" descr="$PPTXTitle"/>
          <p:cNvSpPr txBox="1">
            <a:spLocks noGrp="1"/>
          </p:cNvSpPr>
          <p:nvPr>
            <p:ph type="title"/>
          </p:nvPr>
        </p:nvSpPr>
        <p:spPr>
          <a:xfrm>
            <a:off x="3817300" y="414974"/>
            <a:ext cx="357192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1953745" algn="l"/>
              </a:tabLst>
            </a:pPr>
            <a:r>
              <a:rPr dirty="0"/>
              <a:t>Tipo</a:t>
            </a:r>
            <a:r>
              <a:rPr spc="-32" dirty="0"/>
              <a:t> </a:t>
            </a:r>
            <a:r>
              <a:rPr spc="-23" dirty="0"/>
              <a:t>de</a:t>
            </a:r>
            <a:r>
              <a:rPr dirty="0"/>
              <a:t>	</a:t>
            </a:r>
            <a:r>
              <a:rPr spc="-9" dirty="0"/>
              <a:t>Falhas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4188" y="1756569"/>
            <a:ext cx="7034348" cy="375368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3724" marR="59362" indent="-292774">
              <a:spcBef>
                <a:spcPts val="91"/>
              </a:spcBef>
            </a:pPr>
            <a:r>
              <a:rPr sz="2904" dirty="0">
                <a:latin typeface="Arial"/>
                <a:cs typeface="Arial"/>
              </a:rPr>
              <a:t>Para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evitar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este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tipo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de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situações,</a:t>
            </a:r>
            <a:r>
              <a:rPr sz="2904" spc="-18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recorre-</a:t>
            </a:r>
            <a:r>
              <a:rPr sz="2904" dirty="0">
                <a:latin typeface="Arial"/>
                <a:cs typeface="Arial"/>
              </a:rPr>
              <a:t>se a</a:t>
            </a:r>
            <a:r>
              <a:rPr sz="2904" spc="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marcas de</a:t>
            </a:r>
            <a:r>
              <a:rPr sz="2904" spc="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segurança,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9" dirty="0">
                <a:latin typeface="Arial"/>
                <a:cs typeface="Arial"/>
              </a:rPr>
              <a:t>conhecidas </a:t>
            </a:r>
            <a:r>
              <a:rPr sz="2904" dirty="0">
                <a:latin typeface="Arial"/>
                <a:cs typeface="Arial"/>
              </a:rPr>
              <a:t>por</a:t>
            </a:r>
            <a:r>
              <a:rPr sz="2904" spc="9" dirty="0">
                <a:latin typeface="Arial"/>
                <a:cs typeface="Arial"/>
              </a:rPr>
              <a:t> </a:t>
            </a:r>
            <a:r>
              <a:rPr sz="2904" b="1" i="1" spc="-9" dirty="0">
                <a:latin typeface="Arial"/>
                <a:cs typeface="Arial"/>
              </a:rPr>
              <a:t>checkpoints</a:t>
            </a:r>
            <a:r>
              <a:rPr sz="2904" spc="-9" dirty="0">
                <a:latin typeface="Arial"/>
                <a:cs typeface="Arial"/>
              </a:rPr>
              <a:t>.</a:t>
            </a:r>
            <a:endParaRPr sz="2904">
              <a:latin typeface="Arial"/>
              <a:cs typeface="Arial"/>
            </a:endParaRPr>
          </a:p>
          <a:p>
            <a:pPr marL="303724" marR="4611" indent="-292774">
              <a:spcBef>
                <a:spcPts val="1280"/>
              </a:spcBef>
            </a:pPr>
            <a:r>
              <a:rPr sz="2904" dirty="0">
                <a:latin typeface="Arial"/>
                <a:cs typeface="Arial"/>
              </a:rPr>
              <a:t>Basicamente,</a:t>
            </a:r>
            <a:r>
              <a:rPr sz="2904" spc="-18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para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reduzir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o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número </a:t>
            </a:r>
            <a:r>
              <a:rPr sz="2904" spc="-23" dirty="0">
                <a:latin typeface="Arial"/>
                <a:cs typeface="Arial"/>
              </a:rPr>
              <a:t>de </a:t>
            </a:r>
            <a:r>
              <a:rPr sz="2904" dirty="0">
                <a:latin typeface="Arial"/>
                <a:cs typeface="Arial"/>
              </a:rPr>
              <a:t>acessos</a:t>
            </a:r>
            <a:r>
              <a:rPr sz="2904" spc="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aos</a:t>
            </a:r>
            <a:r>
              <a:rPr sz="2904" spc="9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discos,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nos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ficheiros</a:t>
            </a:r>
            <a:r>
              <a:rPr sz="2904" spc="9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de </a:t>
            </a:r>
            <a:r>
              <a:rPr sz="2904" i="1" dirty="0">
                <a:latin typeface="Arial"/>
                <a:cs typeface="Arial"/>
              </a:rPr>
              <a:t>transaction</a:t>
            </a:r>
            <a:r>
              <a:rPr sz="2904" i="1" spc="-9" dirty="0">
                <a:latin typeface="Arial"/>
                <a:cs typeface="Arial"/>
              </a:rPr>
              <a:t> </a:t>
            </a:r>
            <a:r>
              <a:rPr sz="2904" i="1" dirty="0">
                <a:latin typeface="Arial"/>
                <a:cs typeface="Arial"/>
              </a:rPr>
              <a:t>log</a:t>
            </a:r>
            <a:r>
              <a:rPr sz="2904" i="1" spc="32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as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atualizações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são </a:t>
            </a:r>
            <a:r>
              <a:rPr sz="2904" dirty="0">
                <a:latin typeface="Arial"/>
                <a:cs typeface="Arial"/>
              </a:rPr>
              <a:t>realizadas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na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memória</a:t>
            </a:r>
            <a:r>
              <a:rPr sz="2904" spc="-14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RAM,</a:t>
            </a:r>
            <a:r>
              <a:rPr sz="2904" spc="-23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em</a:t>
            </a:r>
            <a:r>
              <a:rPr sz="2904" spc="59" dirty="0">
                <a:latin typeface="Arial"/>
                <a:cs typeface="Arial"/>
              </a:rPr>
              <a:t> </a:t>
            </a:r>
            <a:r>
              <a:rPr sz="2904" i="1" spc="-9" dirty="0">
                <a:latin typeface="Arial"/>
                <a:cs typeface="Arial"/>
              </a:rPr>
              <a:t>buffers</a:t>
            </a:r>
            <a:r>
              <a:rPr sz="2904" spc="-9" dirty="0">
                <a:latin typeface="Arial"/>
                <a:cs typeface="Arial"/>
              </a:rPr>
              <a:t>, </a:t>
            </a:r>
            <a:r>
              <a:rPr sz="2904" dirty="0">
                <a:latin typeface="Arial"/>
                <a:cs typeface="Arial"/>
              </a:rPr>
              <a:t>sendo posteriormente escritos em </a:t>
            </a:r>
            <a:r>
              <a:rPr sz="2904" spc="-9" dirty="0">
                <a:latin typeface="Arial"/>
                <a:cs typeface="Arial"/>
              </a:rPr>
              <a:t>disco;</a:t>
            </a:r>
            <a:endParaRPr sz="2904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795401" y="905216"/>
            <a:ext cx="357192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1953745" algn="l"/>
              </a:tabLst>
            </a:pPr>
            <a:r>
              <a:rPr dirty="0"/>
              <a:t>Tipo</a:t>
            </a:r>
            <a:r>
              <a:rPr spc="-32" dirty="0"/>
              <a:t> </a:t>
            </a:r>
            <a:r>
              <a:rPr spc="-23" dirty="0"/>
              <a:t>de</a:t>
            </a:r>
            <a:r>
              <a:rPr dirty="0"/>
              <a:t>	</a:t>
            </a:r>
            <a:r>
              <a:rPr spc="-9" dirty="0"/>
              <a:t>Falhas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2349467" y="2148286"/>
            <a:ext cx="9406393" cy="5395880"/>
          </a:xfrm>
          <a:prstGeom prst="rect">
            <a:avLst/>
          </a:prstGeom>
        </p:spPr>
        <p:txBody>
          <a:bodyPr vert="horz" wrap="square" lIns="0" tIns="310050" rIns="0" bIns="0" rtlCol="0">
            <a:spAutoFit/>
          </a:bodyPr>
          <a:lstStyle/>
          <a:p>
            <a:pPr marL="272026" marR="344067" indent="-292774">
              <a:lnSpc>
                <a:spcPct val="100000"/>
              </a:lnSpc>
              <a:spcBef>
                <a:spcPts val="91"/>
              </a:spcBef>
            </a:pPr>
            <a:r>
              <a:rPr sz="2904" dirty="0"/>
              <a:t>Quando</a:t>
            </a:r>
            <a:r>
              <a:rPr sz="2904" spc="-9" dirty="0"/>
              <a:t> </a:t>
            </a:r>
            <a:r>
              <a:rPr sz="2904" dirty="0"/>
              <a:t>ocorre</a:t>
            </a:r>
            <a:r>
              <a:rPr sz="2904" spc="-5" dirty="0"/>
              <a:t> </a:t>
            </a:r>
            <a:r>
              <a:rPr sz="2904" dirty="0"/>
              <a:t>uma</a:t>
            </a:r>
            <a:r>
              <a:rPr sz="2904" spc="-5" dirty="0"/>
              <a:t> </a:t>
            </a:r>
            <a:r>
              <a:rPr sz="2904" dirty="0"/>
              <a:t>falha,</a:t>
            </a:r>
            <a:r>
              <a:rPr sz="2904" spc="-9" dirty="0"/>
              <a:t> </a:t>
            </a:r>
            <a:r>
              <a:rPr sz="2904" dirty="0"/>
              <a:t>o</a:t>
            </a:r>
            <a:r>
              <a:rPr sz="2904" spc="5" dirty="0"/>
              <a:t> </a:t>
            </a:r>
            <a:r>
              <a:rPr sz="2904" spc="-9" dirty="0"/>
              <a:t>conteúdo </a:t>
            </a:r>
            <a:r>
              <a:rPr sz="2904" dirty="0"/>
              <a:t>desses</a:t>
            </a:r>
            <a:r>
              <a:rPr sz="2904" spc="36" dirty="0"/>
              <a:t> </a:t>
            </a:r>
            <a:r>
              <a:rPr sz="2904" i="1" dirty="0">
                <a:latin typeface="Arial"/>
                <a:cs typeface="Arial"/>
              </a:rPr>
              <a:t>buffers</a:t>
            </a:r>
            <a:r>
              <a:rPr sz="2904" i="1" spc="27" dirty="0">
                <a:latin typeface="Arial"/>
                <a:cs typeface="Arial"/>
              </a:rPr>
              <a:t> </a:t>
            </a:r>
            <a:r>
              <a:rPr sz="2904" dirty="0"/>
              <a:t>pode</a:t>
            </a:r>
            <a:r>
              <a:rPr sz="2904" spc="14" dirty="0"/>
              <a:t> </a:t>
            </a:r>
            <a:r>
              <a:rPr sz="2904" spc="-9" dirty="0"/>
              <a:t>perder-</a:t>
            </a:r>
            <a:r>
              <a:rPr sz="2904" dirty="0"/>
              <a:t>se,</a:t>
            </a:r>
            <a:r>
              <a:rPr sz="2904" spc="9" dirty="0"/>
              <a:t> </a:t>
            </a:r>
            <a:r>
              <a:rPr sz="2904" dirty="0"/>
              <a:t>ou</a:t>
            </a:r>
            <a:r>
              <a:rPr sz="2904" spc="14" dirty="0"/>
              <a:t> </a:t>
            </a:r>
            <a:r>
              <a:rPr sz="2904" spc="-18" dirty="0"/>
              <a:t>pelo </a:t>
            </a:r>
            <a:r>
              <a:rPr sz="2904" dirty="0"/>
              <a:t>menos</a:t>
            </a:r>
            <a:r>
              <a:rPr sz="2904" spc="-5" dirty="0"/>
              <a:t> </a:t>
            </a:r>
            <a:r>
              <a:rPr sz="2904" dirty="0"/>
              <a:t>pode não</a:t>
            </a:r>
            <a:r>
              <a:rPr sz="2904" spc="-5" dirty="0"/>
              <a:t> </a:t>
            </a:r>
            <a:r>
              <a:rPr sz="2904" dirty="0"/>
              <a:t>existir</a:t>
            </a:r>
            <a:r>
              <a:rPr sz="2904" spc="-9" dirty="0"/>
              <a:t> </a:t>
            </a:r>
            <a:r>
              <a:rPr sz="2904" dirty="0"/>
              <a:t>uma</a:t>
            </a:r>
            <a:r>
              <a:rPr sz="2904" spc="-5" dirty="0"/>
              <a:t> </a:t>
            </a:r>
            <a:r>
              <a:rPr sz="2904" dirty="0"/>
              <a:t>garantia</a:t>
            </a:r>
            <a:r>
              <a:rPr sz="2904" spc="-5" dirty="0"/>
              <a:t> </a:t>
            </a:r>
            <a:r>
              <a:rPr sz="2904" spc="-23" dirty="0"/>
              <a:t>de </a:t>
            </a:r>
            <a:r>
              <a:rPr sz="2904" dirty="0"/>
              <a:t>validade</a:t>
            </a:r>
            <a:r>
              <a:rPr sz="2904" spc="-9" dirty="0"/>
              <a:t> </a:t>
            </a:r>
            <a:r>
              <a:rPr sz="2904" dirty="0"/>
              <a:t>do seu </a:t>
            </a:r>
            <a:r>
              <a:rPr sz="2904" spc="-9" dirty="0"/>
              <a:t>conteúdo;</a:t>
            </a:r>
            <a:endParaRPr sz="2904">
              <a:latin typeface="Arial"/>
              <a:cs typeface="Arial"/>
            </a:endParaRPr>
          </a:p>
          <a:p>
            <a:pPr marL="272026" marR="4611" indent="-292774">
              <a:lnSpc>
                <a:spcPct val="100000"/>
              </a:lnSpc>
              <a:spcBef>
                <a:spcPts val="1280"/>
              </a:spcBef>
            </a:pPr>
            <a:r>
              <a:rPr sz="2904" dirty="0"/>
              <a:t>Assim</a:t>
            </a:r>
            <a:r>
              <a:rPr sz="2904" spc="-14" dirty="0"/>
              <a:t> </a:t>
            </a:r>
            <a:r>
              <a:rPr sz="2904" dirty="0"/>
              <a:t>os</a:t>
            </a:r>
            <a:r>
              <a:rPr sz="2904" spc="14" dirty="0"/>
              <a:t> </a:t>
            </a:r>
            <a:r>
              <a:rPr sz="2904" i="1" dirty="0">
                <a:latin typeface="Arial"/>
                <a:cs typeface="Arial"/>
              </a:rPr>
              <a:t>checkpoints</a:t>
            </a:r>
            <a:r>
              <a:rPr sz="2904" i="1" spc="27" dirty="0">
                <a:latin typeface="Arial"/>
                <a:cs typeface="Arial"/>
              </a:rPr>
              <a:t> </a:t>
            </a:r>
            <a:r>
              <a:rPr sz="2904" dirty="0"/>
              <a:t>registram</a:t>
            </a:r>
            <a:r>
              <a:rPr sz="2904" spc="-9" dirty="0"/>
              <a:t> </a:t>
            </a:r>
            <a:r>
              <a:rPr sz="2904" spc="-23" dirty="0"/>
              <a:t>os </a:t>
            </a:r>
            <a:r>
              <a:rPr sz="2904" dirty="0"/>
              <a:t>momentos</a:t>
            </a:r>
            <a:r>
              <a:rPr sz="2904" spc="-5" dirty="0"/>
              <a:t> </a:t>
            </a:r>
            <a:r>
              <a:rPr sz="2904" dirty="0"/>
              <a:t>em</a:t>
            </a:r>
            <a:r>
              <a:rPr sz="2904" spc="-5" dirty="0"/>
              <a:t> </a:t>
            </a:r>
            <a:r>
              <a:rPr sz="2904" dirty="0"/>
              <a:t>que</a:t>
            </a:r>
            <a:r>
              <a:rPr sz="2904" spc="5" dirty="0"/>
              <a:t> </a:t>
            </a:r>
            <a:r>
              <a:rPr sz="2904" dirty="0"/>
              <a:t>o conteúdo dos</a:t>
            </a:r>
            <a:r>
              <a:rPr sz="2904" spc="95" dirty="0"/>
              <a:t> </a:t>
            </a:r>
            <a:r>
              <a:rPr sz="2904" i="1" spc="-9" dirty="0">
                <a:latin typeface="Arial"/>
                <a:cs typeface="Arial"/>
              </a:rPr>
              <a:t>buffers </a:t>
            </a:r>
            <a:r>
              <a:rPr sz="2904" dirty="0"/>
              <a:t>foi</a:t>
            </a:r>
            <a:r>
              <a:rPr sz="2904" spc="-18" dirty="0"/>
              <a:t> </a:t>
            </a:r>
            <a:r>
              <a:rPr sz="2904" dirty="0"/>
              <a:t>escrito</a:t>
            </a:r>
            <a:r>
              <a:rPr sz="2904" spc="-5" dirty="0"/>
              <a:t> </a:t>
            </a:r>
            <a:r>
              <a:rPr sz="2904" dirty="0"/>
              <a:t>nos</a:t>
            </a:r>
            <a:r>
              <a:rPr sz="2904" spc="-5" dirty="0"/>
              <a:t> </a:t>
            </a:r>
            <a:r>
              <a:rPr sz="2904" dirty="0"/>
              <a:t>discos,</a:t>
            </a:r>
            <a:r>
              <a:rPr sz="2904" spc="-18" dirty="0"/>
              <a:t> </a:t>
            </a:r>
            <a:r>
              <a:rPr sz="2904" dirty="0"/>
              <a:t>definindo-se</a:t>
            </a:r>
            <a:r>
              <a:rPr sz="2904" spc="-5" dirty="0"/>
              <a:t> </a:t>
            </a:r>
            <a:r>
              <a:rPr sz="2904" spc="-23" dirty="0"/>
              <a:t>um </a:t>
            </a:r>
            <a:r>
              <a:rPr sz="2904" dirty="0"/>
              <a:t>momento</a:t>
            </a:r>
            <a:r>
              <a:rPr sz="2904" spc="-5" dirty="0"/>
              <a:t> </a:t>
            </a:r>
            <a:r>
              <a:rPr sz="2904" dirty="0"/>
              <a:t>em</a:t>
            </a:r>
            <a:r>
              <a:rPr sz="2904" spc="-9" dirty="0"/>
              <a:t> </a:t>
            </a:r>
            <a:r>
              <a:rPr sz="2904" dirty="0"/>
              <a:t>que</a:t>
            </a:r>
            <a:r>
              <a:rPr sz="2904" spc="-5" dirty="0"/>
              <a:t> </a:t>
            </a:r>
            <a:r>
              <a:rPr sz="2904" dirty="0"/>
              <a:t>o</a:t>
            </a:r>
            <a:r>
              <a:rPr sz="2904" spc="50" dirty="0"/>
              <a:t> </a:t>
            </a:r>
            <a:r>
              <a:rPr sz="2904" i="1" dirty="0">
                <a:latin typeface="Arial"/>
                <a:cs typeface="Arial"/>
              </a:rPr>
              <a:t>transaction</a:t>
            </a:r>
            <a:r>
              <a:rPr sz="2904" i="1" spc="-9" dirty="0">
                <a:latin typeface="Arial"/>
                <a:cs typeface="Arial"/>
              </a:rPr>
              <a:t> </a:t>
            </a:r>
            <a:r>
              <a:rPr sz="2904" i="1" dirty="0">
                <a:latin typeface="Arial"/>
                <a:cs typeface="Arial"/>
              </a:rPr>
              <a:t>log</a:t>
            </a:r>
            <a:r>
              <a:rPr sz="2904" i="1" spc="27" dirty="0">
                <a:latin typeface="Arial"/>
                <a:cs typeface="Arial"/>
              </a:rPr>
              <a:t> </a:t>
            </a:r>
            <a:r>
              <a:rPr sz="2904" dirty="0"/>
              <a:t>e o </a:t>
            </a:r>
            <a:r>
              <a:rPr sz="2904" spc="-23" dirty="0"/>
              <a:t>BD </a:t>
            </a:r>
            <a:r>
              <a:rPr sz="2904" dirty="0"/>
              <a:t>estão</a:t>
            </a:r>
            <a:r>
              <a:rPr sz="2904" spc="5" dirty="0"/>
              <a:t> </a:t>
            </a:r>
            <a:r>
              <a:rPr sz="2904" spc="-9" dirty="0"/>
              <a:t>sincronizados.</a:t>
            </a:r>
            <a:endParaRPr sz="2904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921473" y="1040007"/>
            <a:ext cx="357192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1953745" algn="l"/>
              </a:tabLst>
            </a:pPr>
            <a:r>
              <a:rPr dirty="0"/>
              <a:t>Tipo</a:t>
            </a:r>
            <a:r>
              <a:rPr spc="-32" dirty="0"/>
              <a:t> </a:t>
            </a:r>
            <a:r>
              <a:rPr spc="-23" dirty="0"/>
              <a:t>de</a:t>
            </a:r>
            <a:r>
              <a:rPr dirty="0"/>
              <a:t>	</a:t>
            </a:r>
            <a:r>
              <a:rPr spc="-9" dirty="0"/>
              <a:t>Falhas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5940" y="1906408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59854" y="1815353"/>
            <a:ext cx="6794607" cy="793648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541" dirty="0">
                <a:latin typeface="Arial"/>
                <a:cs typeface="Arial"/>
              </a:rPr>
              <a:t>Segurança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com</a:t>
            </a:r>
            <a:r>
              <a:rPr sz="2541" spc="-68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Banco</a:t>
            </a:r>
            <a:r>
              <a:rPr sz="2541" spc="-36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dados</a:t>
            </a:r>
            <a:r>
              <a:rPr sz="2541" spc="-50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livres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(</a:t>
            </a:r>
            <a:r>
              <a:rPr lang="pt-BR" sz="2541" spc="-9" dirty="0" err="1">
                <a:latin typeface="Arial"/>
                <a:cs typeface="Arial"/>
              </a:rPr>
              <a:t>MariaDB</a:t>
            </a:r>
            <a:r>
              <a:rPr sz="2541" spc="-9" dirty="0">
                <a:latin typeface="Arial"/>
                <a:cs typeface="Arial"/>
              </a:rPr>
              <a:t>);</a:t>
            </a:r>
            <a:endParaRPr sz="2541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5940" y="2488965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59854" y="2488965"/>
            <a:ext cx="6912749" cy="40264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541" spc="-9" dirty="0">
                <a:latin typeface="Arial"/>
                <a:cs typeface="Arial"/>
              </a:rPr>
              <a:t>Consequencias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de</a:t>
            </a:r>
            <a:r>
              <a:rPr sz="2541" spc="-5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não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ter</a:t>
            </a:r>
            <a:r>
              <a:rPr sz="2541" spc="-59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ambiente</a:t>
            </a:r>
            <a:r>
              <a:rPr sz="2541" spc="-64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seguro;</a:t>
            </a:r>
            <a:endParaRPr sz="2541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65940" y="3231244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59854" y="3232395"/>
            <a:ext cx="6301292" cy="40264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541" spc="-9" dirty="0">
                <a:latin typeface="Arial"/>
                <a:cs typeface="Arial"/>
              </a:rPr>
              <a:t>Recomendações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para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um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dirty="0">
                <a:latin typeface="Arial"/>
                <a:cs typeface="Arial"/>
              </a:rPr>
              <a:t>ambiente</a:t>
            </a:r>
            <a:r>
              <a:rPr sz="2541" spc="-77" dirty="0">
                <a:latin typeface="Arial"/>
                <a:cs typeface="Arial"/>
              </a:rPr>
              <a:t> </a:t>
            </a:r>
            <a:r>
              <a:rPr sz="2541" spc="-9" dirty="0">
                <a:latin typeface="Arial"/>
                <a:cs typeface="Arial"/>
              </a:rPr>
              <a:t>seguro;</a:t>
            </a:r>
            <a:endParaRPr sz="2541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65940" y="3974674"/>
            <a:ext cx="168280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spc="417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135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59854" y="3975826"/>
            <a:ext cx="1833795" cy="40264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541" spc="-9" dirty="0">
                <a:latin typeface="Arial"/>
                <a:cs typeface="Arial"/>
              </a:rPr>
              <a:t>Referências.</a:t>
            </a:r>
            <a:endParaRPr sz="2541">
              <a:latin typeface="Arial"/>
              <a:cs typeface="Arial"/>
            </a:endParaRPr>
          </a:p>
        </p:txBody>
      </p:sp>
      <p:sp>
        <p:nvSpPr>
          <p:cNvPr id="16" name="object 2" descr="$PPTXTitle">
            <a:extLst>
              <a:ext uri="{FF2B5EF4-FFF2-40B4-BE49-F238E27FC236}">
                <a16:creationId xmlns:a16="http://schemas.microsoft.com/office/drawing/2014/main" id="{99F33684-4AB8-14C8-ED33-A9C59623C7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13691" y="900536"/>
            <a:ext cx="7930846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2183123" marR="4611" indent="-2171596">
              <a:lnSpc>
                <a:spcPct val="100000"/>
              </a:lnSpc>
              <a:spcBef>
                <a:spcPts val="91"/>
              </a:spcBef>
              <a:tabLst>
                <a:tab pos="3617022" algn="l"/>
              </a:tabLst>
            </a:pPr>
            <a:r>
              <a:rPr dirty="0" err="1"/>
              <a:t>Segurança</a:t>
            </a:r>
            <a:r>
              <a:rPr spc="-245" dirty="0"/>
              <a:t> </a:t>
            </a:r>
            <a:r>
              <a:rPr spc="-23" dirty="0" err="1"/>
              <a:t>em</a:t>
            </a:r>
            <a:r>
              <a:rPr lang="pt-BR" spc="-23" dirty="0"/>
              <a:t> </a:t>
            </a:r>
            <a:r>
              <a:rPr dirty="0"/>
              <a:t>Banco</a:t>
            </a:r>
            <a:r>
              <a:rPr spc="-123" dirty="0"/>
              <a:t> </a:t>
            </a:r>
            <a:r>
              <a:rPr spc="-32" dirty="0"/>
              <a:t>de </a:t>
            </a:r>
            <a:r>
              <a:rPr spc="-9" dirty="0"/>
              <a:t>Dados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22625" y="5278931"/>
            <a:ext cx="5522707" cy="69156"/>
            <a:chOff x="1214755" y="5816600"/>
            <a:chExt cx="6085205" cy="76200"/>
          </a:xfrm>
        </p:grpSpPr>
        <p:sp>
          <p:nvSpPr>
            <p:cNvPr id="3" name="object 3"/>
            <p:cNvSpPr/>
            <p:nvPr/>
          </p:nvSpPr>
          <p:spPr>
            <a:xfrm>
              <a:off x="1219200" y="5854700"/>
              <a:ext cx="6019800" cy="0"/>
            </a:xfrm>
            <a:custGeom>
              <a:avLst/>
              <a:gdLst/>
              <a:ahLst/>
              <a:cxnLst/>
              <a:rect l="l" t="t" r="r" b="b"/>
              <a:pathLst>
                <a:path w="6019800">
                  <a:moveTo>
                    <a:pt x="0" y="0"/>
                  </a:moveTo>
                  <a:lnTo>
                    <a:pt x="6019800" y="0"/>
                  </a:lnTo>
                </a:path>
              </a:pathLst>
            </a:custGeom>
            <a:ln w="889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4" name="object 4"/>
            <p:cNvSpPr/>
            <p:nvPr/>
          </p:nvSpPr>
          <p:spPr>
            <a:xfrm>
              <a:off x="7223759" y="581660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634"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702271" y="5399955"/>
            <a:ext cx="1154334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dirty="0">
                <a:latin typeface="Arial"/>
                <a:cs typeface="Arial"/>
              </a:rPr>
              <a:t>Falha</a:t>
            </a:r>
            <a:r>
              <a:rPr sz="1089" b="1" spc="-14" dirty="0">
                <a:latin typeface="Arial"/>
                <a:cs typeface="Arial"/>
              </a:rPr>
              <a:t> </a:t>
            </a:r>
            <a:r>
              <a:rPr sz="1089" b="1" dirty="0">
                <a:latin typeface="Arial"/>
                <a:cs typeface="Arial"/>
              </a:rPr>
              <a:t>de</a:t>
            </a:r>
            <a:r>
              <a:rPr sz="1089" b="1" spc="-14" dirty="0">
                <a:latin typeface="Arial"/>
                <a:cs typeface="Arial"/>
              </a:rPr>
              <a:t> </a:t>
            </a:r>
            <a:r>
              <a:rPr sz="1089" b="1" spc="-9" dirty="0">
                <a:latin typeface="Arial"/>
                <a:cs typeface="Arial"/>
              </a:rPr>
              <a:t>Sistema</a:t>
            </a:r>
            <a:endParaRPr sz="1089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56626" y="5461042"/>
            <a:ext cx="975680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dirty="0">
                <a:latin typeface="Arial"/>
                <a:cs typeface="Arial"/>
              </a:rPr>
              <a:t>Último</a:t>
            </a:r>
            <a:r>
              <a:rPr sz="1089" b="1" spc="-45" dirty="0">
                <a:latin typeface="Arial"/>
                <a:cs typeface="Arial"/>
              </a:rPr>
              <a:t> </a:t>
            </a:r>
            <a:r>
              <a:rPr sz="1089" b="1" spc="-9" dirty="0">
                <a:latin typeface="Arial"/>
                <a:cs typeface="Arial"/>
              </a:rPr>
              <a:t>backup</a:t>
            </a:r>
            <a:endParaRPr sz="1089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155704" y="2282158"/>
            <a:ext cx="5140618" cy="3146612"/>
            <a:chOff x="1802129" y="2514600"/>
            <a:chExt cx="5664200" cy="3467100"/>
          </a:xfrm>
        </p:grpSpPr>
        <p:sp>
          <p:nvSpPr>
            <p:cNvPr id="8" name="object 8"/>
            <p:cNvSpPr/>
            <p:nvPr/>
          </p:nvSpPr>
          <p:spPr>
            <a:xfrm>
              <a:off x="1885949" y="2514600"/>
              <a:ext cx="4414520" cy="3467100"/>
            </a:xfrm>
            <a:custGeom>
              <a:avLst/>
              <a:gdLst/>
              <a:ahLst/>
              <a:cxnLst/>
              <a:rect l="l" t="t" r="r" b="b"/>
              <a:pathLst>
                <a:path w="4414520" h="3467100">
                  <a:moveTo>
                    <a:pt x="0" y="128270"/>
                  </a:moveTo>
                  <a:lnTo>
                    <a:pt x="0" y="3338829"/>
                  </a:lnTo>
                </a:path>
                <a:path w="4414520" h="3467100">
                  <a:moveTo>
                    <a:pt x="4414520" y="0"/>
                  </a:moveTo>
                  <a:lnTo>
                    <a:pt x="4414520" y="3467100"/>
                  </a:lnTo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9" name="object 9"/>
            <p:cNvSpPr/>
            <p:nvPr/>
          </p:nvSpPr>
          <p:spPr>
            <a:xfrm>
              <a:off x="1802129" y="2771140"/>
              <a:ext cx="4405630" cy="0"/>
            </a:xfrm>
            <a:custGeom>
              <a:avLst/>
              <a:gdLst/>
              <a:ahLst/>
              <a:cxnLst/>
              <a:rect l="l" t="t" r="r" b="b"/>
              <a:pathLst>
                <a:path w="4405630">
                  <a:moveTo>
                    <a:pt x="0" y="0"/>
                  </a:moveTo>
                  <a:lnTo>
                    <a:pt x="4405630" y="0"/>
                  </a:lnTo>
                </a:path>
              </a:pathLst>
            </a:custGeom>
            <a:ln w="38100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10" name="object 10"/>
            <p:cNvSpPr/>
            <p:nvPr/>
          </p:nvSpPr>
          <p:spPr>
            <a:xfrm>
              <a:off x="6184900" y="2713989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0" y="0"/>
                  </a:moveTo>
                  <a:lnTo>
                    <a:pt x="0" y="114300"/>
                  </a:lnTo>
                  <a:lnTo>
                    <a:pt x="114300" y="57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 sz="1634"/>
            </a:p>
          </p:txBody>
        </p:sp>
        <p:sp>
          <p:nvSpPr>
            <p:cNvPr id="11" name="object 11"/>
            <p:cNvSpPr/>
            <p:nvPr/>
          </p:nvSpPr>
          <p:spPr>
            <a:xfrm>
              <a:off x="1968499" y="3415030"/>
              <a:ext cx="5497830" cy="1668780"/>
            </a:xfrm>
            <a:custGeom>
              <a:avLst/>
              <a:gdLst/>
              <a:ahLst/>
              <a:cxnLst/>
              <a:rect l="l" t="t" r="r" b="b"/>
              <a:pathLst>
                <a:path w="5497830" h="1668779">
                  <a:moveTo>
                    <a:pt x="0" y="0"/>
                  </a:moveTo>
                  <a:lnTo>
                    <a:pt x="1165860" y="0"/>
                  </a:lnTo>
                </a:path>
                <a:path w="5497830" h="1668779">
                  <a:moveTo>
                    <a:pt x="999489" y="641350"/>
                  </a:moveTo>
                  <a:lnTo>
                    <a:pt x="2499360" y="641350"/>
                  </a:lnTo>
                </a:path>
                <a:path w="5497830" h="1668779">
                  <a:moveTo>
                    <a:pt x="2000250" y="1282700"/>
                  </a:moveTo>
                  <a:lnTo>
                    <a:pt x="3997960" y="1282700"/>
                  </a:lnTo>
                </a:path>
                <a:path w="5497830" h="1668779">
                  <a:moveTo>
                    <a:pt x="3667760" y="1668780"/>
                  </a:moveTo>
                  <a:lnTo>
                    <a:pt x="5497830" y="1668780"/>
                  </a:lnTo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34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590237" y="2717842"/>
            <a:ext cx="191908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spc="-23" dirty="0">
                <a:latin typeface="Arial"/>
                <a:cs typeface="Arial"/>
              </a:rPr>
              <a:t>Tn</a:t>
            </a:r>
            <a:endParaRPr sz="1089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57549" y="3244583"/>
            <a:ext cx="349239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spc="-18" dirty="0">
                <a:latin typeface="Arial"/>
                <a:cs typeface="Arial"/>
              </a:rPr>
              <a:t>Tn+1</a:t>
            </a:r>
            <a:endParaRPr sz="1089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68936" y="3828954"/>
            <a:ext cx="349239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spc="-18" dirty="0">
                <a:latin typeface="Arial"/>
                <a:cs typeface="Arial"/>
              </a:rPr>
              <a:t>Tn+2</a:t>
            </a:r>
            <a:endParaRPr sz="1089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07064" y="4061779"/>
            <a:ext cx="349239" cy="17924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089" b="1" spc="-18" dirty="0">
                <a:latin typeface="Arial"/>
                <a:cs typeface="Arial"/>
              </a:rPr>
              <a:t>Tn+3</a:t>
            </a:r>
            <a:endParaRPr sz="1089">
              <a:latin typeface="Arial"/>
              <a:cs typeface="Arial"/>
            </a:endParaRPr>
          </a:p>
        </p:txBody>
      </p:sp>
      <p:sp>
        <p:nvSpPr>
          <p:cNvPr id="16" name="object 16" descr="$PPTXTitle"/>
          <p:cNvSpPr txBox="1">
            <a:spLocks noGrp="1"/>
          </p:cNvSpPr>
          <p:nvPr>
            <p:ph type="title"/>
          </p:nvPr>
        </p:nvSpPr>
        <p:spPr>
          <a:xfrm>
            <a:off x="3582169" y="1233957"/>
            <a:ext cx="357192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1953745" algn="l"/>
              </a:tabLst>
            </a:pPr>
            <a:r>
              <a:rPr dirty="0"/>
              <a:t>Tipo</a:t>
            </a:r>
            <a:r>
              <a:rPr spc="-32" dirty="0"/>
              <a:t> </a:t>
            </a:r>
            <a:r>
              <a:rPr spc="-23" dirty="0"/>
              <a:t>de</a:t>
            </a:r>
            <a:r>
              <a:rPr dirty="0"/>
              <a:t>	</a:t>
            </a:r>
            <a:r>
              <a:rPr spc="-9" dirty="0"/>
              <a:t>Falhas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5940" y="1927155"/>
            <a:ext cx="147533" cy="161774"/>
          </a:xfrm>
          <a:prstGeom prst="rect">
            <a:avLst/>
          </a:prstGeom>
        </p:spPr>
        <p:txBody>
          <a:bodyPr vert="horz" wrap="square" lIns="0" tIns="14984" rIns="0" bIns="0" rtlCol="0">
            <a:spAutoFit/>
          </a:bodyPr>
          <a:lstStyle/>
          <a:p>
            <a:pPr marL="11527">
              <a:spcBef>
                <a:spcPts val="118"/>
              </a:spcBef>
            </a:pPr>
            <a:r>
              <a:rPr sz="953" spc="34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53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5940" y="2753573"/>
            <a:ext cx="147533" cy="161774"/>
          </a:xfrm>
          <a:prstGeom prst="rect">
            <a:avLst/>
          </a:prstGeom>
        </p:spPr>
        <p:txBody>
          <a:bodyPr vert="horz" wrap="square" lIns="0" tIns="14984" rIns="0" bIns="0" rtlCol="0">
            <a:spAutoFit/>
          </a:bodyPr>
          <a:lstStyle/>
          <a:p>
            <a:pPr marL="11527">
              <a:spcBef>
                <a:spcPts val="118"/>
              </a:spcBef>
            </a:pPr>
            <a:r>
              <a:rPr sz="953" spc="34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5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5940" y="4243892"/>
            <a:ext cx="147533" cy="161774"/>
          </a:xfrm>
          <a:prstGeom prst="rect">
            <a:avLst/>
          </a:prstGeom>
        </p:spPr>
        <p:txBody>
          <a:bodyPr vert="horz" wrap="square" lIns="0" tIns="14984" rIns="0" bIns="0" rtlCol="0">
            <a:spAutoFit/>
          </a:bodyPr>
          <a:lstStyle/>
          <a:p>
            <a:pPr marL="11527">
              <a:spcBef>
                <a:spcPts val="118"/>
              </a:spcBef>
            </a:pPr>
            <a:r>
              <a:rPr sz="953" spc="34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5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5940" y="5070309"/>
            <a:ext cx="147533" cy="161774"/>
          </a:xfrm>
          <a:prstGeom prst="rect">
            <a:avLst/>
          </a:prstGeom>
        </p:spPr>
        <p:txBody>
          <a:bodyPr vert="horz" wrap="square" lIns="0" tIns="14984" rIns="0" bIns="0" rtlCol="0">
            <a:spAutoFit/>
          </a:bodyPr>
          <a:lstStyle/>
          <a:p>
            <a:pPr marL="11527">
              <a:spcBef>
                <a:spcPts val="118"/>
              </a:spcBef>
            </a:pPr>
            <a:r>
              <a:rPr sz="953" spc="34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53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5940" y="5896727"/>
            <a:ext cx="147533" cy="161774"/>
          </a:xfrm>
          <a:prstGeom prst="rect">
            <a:avLst/>
          </a:prstGeom>
        </p:spPr>
        <p:txBody>
          <a:bodyPr vert="horz" wrap="square" lIns="0" tIns="14984" rIns="0" bIns="0" rtlCol="0">
            <a:spAutoFit/>
          </a:bodyPr>
          <a:lstStyle/>
          <a:p>
            <a:pPr marL="11527">
              <a:spcBef>
                <a:spcPts val="118"/>
              </a:spcBef>
            </a:pPr>
            <a:r>
              <a:rPr sz="953" spc="34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53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59854" y="1848778"/>
            <a:ext cx="7150185" cy="4700358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389595">
              <a:spcBef>
                <a:spcPts val="91"/>
              </a:spcBef>
              <a:tabLst>
                <a:tab pos="4571994" algn="l"/>
              </a:tabLst>
            </a:pPr>
            <a:r>
              <a:rPr sz="2178" dirty="0">
                <a:latin typeface="Arial"/>
                <a:cs typeface="Arial"/>
              </a:rPr>
              <a:t>É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conjunto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ações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para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verificar</a:t>
            </a:r>
            <a:r>
              <a:rPr sz="2178" dirty="0">
                <a:latin typeface="Arial"/>
                <a:cs typeface="Arial"/>
              </a:rPr>
              <a:t>	o</a:t>
            </a:r>
            <a:r>
              <a:rPr sz="2178" spc="-27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que</a:t>
            </a:r>
            <a:r>
              <a:rPr sz="2178" spc="-32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os</a:t>
            </a:r>
            <a:r>
              <a:rPr sz="2178" spc="-27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usuários </a:t>
            </a:r>
            <a:r>
              <a:rPr sz="2178" dirty="0">
                <a:latin typeface="Arial"/>
                <a:cs typeface="Arial"/>
              </a:rPr>
              <a:t>estão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fazendo.</a:t>
            </a:r>
            <a:endParaRPr sz="2178" dirty="0">
              <a:latin typeface="Arial"/>
              <a:cs typeface="Arial"/>
            </a:endParaRPr>
          </a:p>
          <a:p>
            <a:pPr marL="11527" marR="295655">
              <a:spcBef>
                <a:spcPts val="1280"/>
              </a:spcBef>
            </a:pPr>
            <a:r>
              <a:rPr sz="2178" dirty="0">
                <a:latin typeface="Arial"/>
                <a:cs typeface="Arial"/>
              </a:rPr>
              <a:t>Muitas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empresas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fazem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isso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para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os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fins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segurança. </a:t>
            </a:r>
            <a:r>
              <a:rPr sz="2178" dirty="0">
                <a:latin typeface="Arial"/>
                <a:cs typeface="Arial"/>
              </a:rPr>
              <a:t>Isso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é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para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garantir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que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usuários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não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autorizados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não </a:t>
            </a:r>
            <a:r>
              <a:rPr sz="2178" dirty="0">
                <a:latin typeface="Arial"/>
                <a:cs typeface="Arial"/>
              </a:rPr>
              <a:t>estão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acessando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uma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parte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do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banco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dados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ou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spc="-45" dirty="0">
                <a:latin typeface="Arial"/>
                <a:cs typeface="Arial"/>
              </a:rPr>
              <a:t>a </a:t>
            </a:r>
            <a:r>
              <a:rPr sz="2178" dirty="0">
                <a:latin typeface="Arial"/>
                <a:cs typeface="Arial"/>
              </a:rPr>
              <a:t>estrutura</a:t>
            </a:r>
            <a:r>
              <a:rPr sz="2178" spc="-7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principal</a:t>
            </a:r>
            <a:r>
              <a:rPr sz="2178" spc="-73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que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não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é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permitida.</a:t>
            </a:r>
            <a:endParaRPr sz="2178" dirty="0">
              <a:latin typeface="Arial"/>
              <a:cs typeface="Arial"/>
            </a:endParaRPr>
          </a:p>
          <a:p>
            <a:pPr marL="11527" marR="48411">
              <a:spcBef>
                <a:spcPts val="1280"/>
              </a:spcBef>
            </a:pPr>
            <a:r>
              <a:rPr sz="2178" dirty="0">
                <a:latin typeface="Arial"/>
                <a:cs typeface="Arial"/>
              </a:rPr>
              <a:t>A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maioria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das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informações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críticas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uma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empresa,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90% </a:t>
            </a:r>
            <a:r>
              <a:rPr sz="2178" dirty="0">
                <a:latin typeface="Arial"/>
                <a:cs typeface="Arial"/>
              </a:rPr>
              <a:t>ou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mais,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é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mantida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no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banco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dados.</a:t>
            </a:r>
            <a:endParaRPr sz="2178" dirty="0">
              <a:latin typeface="Arial"/>
              <a:cs typeface="Arial"/>
            </a:endParaRPr>
          </a:p>
          <a:p>
            <a:pPr marL="11527" marR="6340">
              <a:spcBef>
                <a:spcPts val="1280"/>
              </a:spcBef>
            </a:pPr>
            <a:r>
              <a:rPr sz="2178" dirty="0">
                <a:latin typeface="Arial"/>
                <a:cs typeface="Arial"/>
              </a:rPr>
              <a:t>É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por</a:t>
            </a:r>
            <a:r>
              <a:rPr sz="2178" spc="-36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isso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que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auditoria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do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banco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de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dados</a:t>
            </a:r>
            <a:r>
              <a:rPr sz="2178" spc="-41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é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tão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crucial </a:t>
            </a:r>
            <a:r>
              <a:rPr sz="2178" dirty="0">
                <a:latin typeface="Arial"/>
                <a:cs typeface="Arial"/>
              </a:rPr>
              <a:t>para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a</a:t>
            </a:r>
            <a:r>
              <a:rPr sz="2178" spc="-59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proteção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da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segurança.</a:t>
            </a:r>
            <a:endParaRPr sz="2178" dirty="0">
              <a:latin typeface="Arial"/>
              <a:cs typeface="Arial"/>
            </a:endParaRPr>
          </a:p>
          <a:p>
            <a:pPr marL="11527" marR="4611">
              <a:spcBef>
                <a:spcPts val="1280"/>
              </a:spcBef>
            </a:pPr>
            <a:r>
              <a:rPr sz="2178" dirty="0">
                <a:latin typeface="Arial"/>
                <a:cs typeface="Arial"/>
              </a:rPr>
              <a:t>Se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determinada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informação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é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comprometida,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ela</a:t>
            </a:r>
            <a:r>
              <a:rPr sz="2178" spc="-68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pode</a:t>
            </a:r>
            <a:r>
              <a:rPr sz="2178" spc="-64" dirty="0">
                <a:latin typeface="Arial"/>
                <a:cs typeface="Arial"/>
              </a:rPr>
              <a:t> </a:t>
            </a:r>
            <a:r>
              <a:rPr sz="2178" spc="-23" dirty="0">
                <a:latin typeface="Arial"/>
                <a:cs typeface="Arial"/>
              </a:rPr>
              <a:t>ser </a:t>
            </a:r>
            <a:r>
              <a:rPr sz="2178" dirty="0">
                <a:latin typeface="Arial"/>
                <a:cs typeface="Arial"/>
              </a:rPr>
              <a:t>crítica</a:t>
            </a:r>
            <a:r>
              <a:rPr sz="2178" spc="-54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para</a:t>
            </a:r>
            <a:r>
              <a:rPr sz="2178" spc="-50" dirty="0">
                <a:latin typeface="Arial"/>
                <a:cs typeface="Arial"/>
              </a:rPr>
              <a:t> </a:t>
            </a:r>
            <a:r>
              <a:rPr sz="2178" dirty="0">
                <a:latin typeface="Arial"/>
                <a:cs typeface="Arial"/>
              </a:rPr>
              <a:t>suas</a:t>
            </a:r>
            <a:r>
              <a:rPr sz="2178" spc="-45" dirty="0">
                <a:latin typeface="Arial"/>
                <a:cs typeface="Arial"/>
              </a:rPr>
              <a:t> </a:t>
            </a:r>
            <a:r>
              <a:rPr sz="2178" spc="-9" dirty="0">
                <a:latin typeface="Arial"/>
                <a:cs typeface="Arial"/>
              </a:rPr>
              <a:t>operações.</a:t>
            </a:r>
            <a:endParaRPr sz="2178" dirty="0">
              <a:latin typeface="Arial"/>
              <a:cs typeface="Arial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1939706" y="1073930"/>
            <a:ext cx="7232020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Auditoria</a:t>
            </a:r>
            <a:r>
              <a:rPr spc="-91" dirty="0"/>
              <a:t> </a:t>
            </a:r>
            <a:r>
              <a:rPr dirty="0"/>
              <a:t>em</a:t>
            </a:r>
            <a:r>
              <a:rPr spc="-86" dirty="0"/>
              <a:t> </a:t>
            </a:r>
            <a:r>
              <a:rPr dirty="0"/>
              <a:t>Banco</a:t>
            </a:r>
            <a:r>
              <a:rPr spc="-91" dirty="0"/>
              <a:t> </a:t>
            </a:r>
            <a:r>
              <a:rPr dirty="0"/>
              <a:t>de</a:t>
            </a:r>
            <a:r>
              <a:rPr spc="-91" dirty="0"/>
              <a:t> </a:t>
            </a:r>
            <a:r>
              <a:rPr spc="-9" dirty="0"/>
              <a:t>Dados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634284" y="983776"/>
            <a:ext cx="10288173" cy="571417"/>
          </a:xfrm>
          <a:prstGeom prst="rect">
            <a:avLst/>
          </a:prstGeom>
        </p:spPr>
        <p:txBody>
          <a:bodyPr vert="horz" wrap="square" lIns="0" tIns="12679" rIns="0" bIns="0" rtlCol="0" anchor="ctr">
            <a:spAutoFit/>
          </a:bodyPr>
          <a:lstStyle/>
          <a:p>
            <a:pPr marL="1795832" marR="4611" indent="-1784305">
              <a:lnSpc>
                <a:spcPct val="99800"/>
              </a:lnSpc>
              <a:spcBef>
                <a:spcPts val="100"/>
              </a:spcBef>
              <a:tabLst>
                <a:tab pos="5483742" algn="l"/>
              </a:tabLst>
            </a:pPr>
            <a:r>
              <a:rPr sz="3630" dirty="0"/>
              <a:t>Segurança</a:t>
            </a:r>
            <a:r>
              <a:rPr sz="3630" spc="-91" dirty="0"/>
              <a:t> </a:t>
            </a:r>
            <a:r>
              <a:rPr sz="3630" dirty="0"/>
              <a:t>em</a:t>
            </a:r>
            <a:r>
              <a:rPr sz="3630" spc="-86" dirty="0"/>
              <a:t> </a:t>
            </a:r>
            <a:r>
              <a:rPr sz="3630" dirty="0"/>
              <a:t>Banco</a:t>
            </a:r>
            <a:r>
              <a:rPr sz="3630" spc="-95" dirty="0"/>
              <a:t> </a:t>
            </a:r>
            <a:r>
              <a:rPr sz="3630" spc="-23" dirty="0"/>
              <a:t>de</a:t>
            </a:r>
            <a:r>
              <a:rPr sz="3630" dirty="0"/>
              <a:t>	</a:t>
            </a:r>
            <a:r>
              <a:rPr sz="3630" spc="-9" dirty="0"/>
              <a:t>dados </a:t>
            </a:r>
            <a:r>
              <a:rPr sz="3630" dirty="0"/>
              <a:t>Livres</a:t>
            </a:r>
            <a:r>
              <a:rPr sz="3630" spc="-118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  <a:endParaRPr sz="3630" dirty="0"/>
          </a:p>
        </p:txBody>
      </p:sp>
      <p:sp>
        <p:nvSpPr>
          <p:cNvPr id="3" name="object 3"/>
          <p:cNvSpPr txBox="1"/>
          <p:nvPr/>
        </p:nvSpPr>
        <p:spPr>
          <a:xfrm>
            <a:off x="1931638" y="205163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5553" y="1985938"/>
            <a:ext cx="8712523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dúvida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nenhuma,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open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source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conhecido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mercado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provavelmente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utilizado.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1638" y="276740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5553" y="2701705"/>
            <a:ext cx="675714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Ele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rápido,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simples,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funcional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hoje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implementa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recursos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sz="1815" dirty="0">
                <a:latin typeface="Arial"/>
                <a:cs typeface="Arial"/>
              </a:rPr>
              <a:t>colocam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próximo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grandes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nomes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Oracle.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31638" y="348317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25552" y="3418627"/>
            <a:ext cx="9106597" cy="140817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Até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pouco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tempo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recurso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extremamente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útil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fator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impedia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utilização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várias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empresas,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suporte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transação.</a:t>
            </a:r>
            <a:endParaRPr sz="1815" dirty="0">
              <a:latin typeface="Arial"/>
              <a:cs typeface="Arial"/>
            </a:endParaRPr>
          </a:p>
          <a:p>
            <a:pPr marL="11527" marR="39190"/>
            <a:r>
              <a:rPr sz="1815" dirty="0">
                <a:latin typeface="Arial"/>
                <a:cs typeface="Arial"/>
              </a:rPr>
              <a:t>Desde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lançamento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versão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 err="1">
                <a:latin typeface="Arial"/>
                <a:cs typeface="Arial"/>
              </a:rPr>
              <a:t>MAX,o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suporte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transações,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derrubando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impecílio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utilização.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tarde,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introdução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InnoDB,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ganhou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um </a:t>
            </a:r>
            <a:r>
              <a:rPr sz="1815" dirty="0">
                <a:latin typeface="Arial"/>
                <a:cs typeface="Arial"/>
              </a:rPr>
              <a:t>poderoso</a:t>
            </a:r>
            <a:r>
              <a:rPr sz="1815" spc="-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recurso:</a:t>
            </a:r>
            <a:r>
              <a:rPr sz="1815" spc="-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-59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referencial.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31638" y="530659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25553" y="5240896"/>
            <a:ext cx="9337556" cy="848979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Assim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passa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implementar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principais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conceitos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aprendemos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livros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sobre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fazendo-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uma </a:t>
            </a:r>
            <a:r>
              <a:rPr sz="1815" dirty="0">
                <a:latin typeface="Arial"/>
                <a:cs typeface="Arial"/>
              </a:rPr>
              <a:t>alternativa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viável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adotado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desenvolvimento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spc="-9" dirty="0">
                <a:latin typeface="Arial"/>
                <a:cs typeface="Arial"/>
              </a:rPr>
              <a:t>aplicativos.</a:t>
            </a:r>
            <a:endParaRPr sz="181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518732" y="745524"/>
            <a:ext cx="731904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Segurança</a:t>
            </a:r>
            <a:r>
              <a:rPr spc="-141" dirty="0"/>
              <a:t> </a:t>
            </a:r>
            <a:r>
              <a:rPr dirty="0"/>
              <a:t>no</a:t>
            </a:r>
            <a:r>
              <a:rPr spc="-145" dirty="0"/>
              <a:t> </a:t>
            </a:r>
            <a:r>
              <a:rPr dirty="0" err="1"/>
              <a:t>sistema</a:t>
            </a:r>
            <a:r>
              <a:rPr spc="-136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8489" y="1398109"/>
            <a:ext cx="175438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404" y="1333564"/>
            <a:ext cx="876630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Antes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pensar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(DBA),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pensar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segurança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sistema.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98489" y="2115030"/>
            <a:ext cx="175438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92403" y="2049331"/>
            <a:ext cx="9604414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Algumas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considerações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analisadas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evitar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que, </a:t>
            </a:r>
            <a:r>
              <a:rPr sz="1815" dirty="0">
                <a:latin typeface="Arial"/>
                <a:cs typeface="Arial"/>
              </a:rPr>
              <a:t>mesmo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implementando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tabelas,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seja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surpreendido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pelo </a:t>
            </a:r>
            <a:r>
              <a:rPr sz="1815" dirty="0">
                <a:latin typeface="Arial"/>
                <a:cs typeface="Arial"/>
              </a:rPr>
              <a:t>fato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alguém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"acidentalmente"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apagado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repositório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do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98489" y="3660673"/>
            <a:ext cx="175438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92404" y="3596128"/>
            <a:ext cx="9641095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Apesar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implementar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validação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robusto,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deveriam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bloqueados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pelo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operacional.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98489" y="4654218"/>
            <a:ext cx="175438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92403" y="4588520"/>
            <a:ext cx="9498351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permissóes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mesmo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qual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roda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especialmente </a:t>
            </a:r>
            <a:r>
              <a:rPr sz="1815" dirty="0">
                <a:latin typeface="Arial"/>
                <a:cs typeface="Arial"/>
              </a:rPr>
              <a:t>preparados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evitar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haja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corrupção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quebra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privacidade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98489" y="5923237"/>
            <a:ext cx="175438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92403" y="5858691"/>
            <a:ext cx="9267892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Resumindo,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à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.</a:t>
            </a:r>
            <a:endParaRPr sz="181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183003" y="826121"/>
            <a:ext cx="6869526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2096674" algn="l"/>
              </a:tabLst>
            </a:pPr>
            <a:r>
              <a:rPr spc="-9" dirty="0"/>
              <a:t>Sistema</a:t>
            </a:r>
            <a:r>
              <a:rPr dirty="0"/>
              <a:t>	de</a:t>
            </a:r>
            <a:r>
              <a:rPr spc="-118" dirty="0"/>
              <a:t> </a:t>
            </a:r>
            <a:r>
              <a:rPr dirty="0" err="1"/>
              <a:t>arquivos</a:t>
            </a:r>
            <a:r>
              <a:rPr spc="-118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89088" y="176451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83003" y="1698814"/>
            <a:ext cx="697671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Como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foi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falado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anteriormente,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deveria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armazenados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89088" y="248028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83003" y="2414581"/>
            <a:ext cx="7204357" cy="848979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200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No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mundo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Linux,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simples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implementada,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esquema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autenticação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restringe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sz="1815" dirty="0">
                <a:latin typeface="Arial"/>
                <a:cs typeface="Arial"/>
              </a:rPr>
              <a:t>poder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sistema.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89088" y="347382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83003" y="3408127"/>
            <a:ext cx="690007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root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bloqueado,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ele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redefinir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restrições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estabelecidas.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89088" y="418959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83003" y="4123895"/>
            <a:ext cx="7029162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evitar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qualquer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tipo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problemas,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sob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qual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vai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rodar,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diretório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guarda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89088" y="518198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83003" y="5117440"/>
            <a:ext cx="7004381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Qualquer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diretório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bloqueado </a:t>
            </a:r>
            <a:r>
              <a:rPr sz="1815" dirty="0">
                <a:latin typeface="Arial"/>
                <a:cs typeface="Arial"/>
              </a:rPr>
              <a:t>tanto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leitura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escrita.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89088" y="589890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83003" y="5833207"/>
            <a:ext cx="6633242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escrita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bloqueado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motivos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óbvios: </a:t>
            </a:r>
            <a:r>
              <a:rPr sz="1815" dirty="0">
                <a:latin typeface="Arial"/>
                <a:cs typeface="Arial"/>
              </a:rPr>
              <a:t>ninguém,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próprio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escrever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nos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4187" y="1757723"/>
            <a:ext cx="7226834" cy="29094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b="1" dirty="0">
                <a:latin typeface="Arial"/>
                <a:cs typeface="Arial"/>
              </a:rPr>
              <a:t>Já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a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permissão</a:t>
            </a:r>
            <a:r>
              <a:rPr sz="1815" b="1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</a:t>
            </a:r>
            <a:r>
              <a:rPr sz="1815" b="1" spc="-27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leitura</a:t>
            </a:r>
            <a:r>
              <a:rPr sz="1815" b="1" spc="-41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merece</a:t>
            </a:r>
            <a:r>
              <a:rPr sz="1815" b="1" spc="-27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uma</a:t>
            </a:r>
            <a:r>
              <a:rPr sz="1815" b="1" spc="-41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explicação</a:t>
            </a:r>
            <a:r>
              <a:rPr sz="1815" b="1" spc="-41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mais</a:t>
            </a:r>
            <a:r>
              <a:rPr sz="1815" b="1" spc="-27" dirty="0">
                <a:latin typeface="Arial"/>
                <a:cs typeface="Arial"/>
              </a:rPr>
              <a:t> </a:t>
            </a:r>
            <a:r>
              <a:rPr sz="1815" b="1" spc="-9" dirty="0">
                <a:latin typeface="Arial"/>
                <a:cs typeface="Arial"/>
              </a:rPr>
              <a:t>detalhada.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4187" y="270285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56948" y="2637159"/>
            <a:ext cx="6990550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bloquear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escrita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dirty="0">
                <a:latin typeface="Arial"/>
                <a:cs typeface="Arial"/>
              </a:rPr>
              <a:t>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garantimos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ninguém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poderá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alterações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não </a:t>
            </a:r>
            <a:r>
              <a:rPr sz="1815" dirty="0">
                <a:latin typeface="Arial"/>
                <a:cs typeface="Arial"/>
              </a:rPr>
              <a:t>conseguimos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garantir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sigilo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destes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64187" y="369525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56948" y="3629552"/>
            <a:ext cx="6783656" cy="112828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Não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preciso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decifrar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conteúdo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os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ali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armazenados,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basta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pegar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outra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copiar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diretório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pronto.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Você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tudo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guardou.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64187" y="496542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56949" y="4899724"/>
            <a:ext cx="6517405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preservar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sigilo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portanto,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leitura </a:t>
            </a:r>
            <a:r>
              <a:rPr sz="1815" dirty="0">
                <a:latin typeface="Arial"/>
                <a:cs typeface="Arial"/>
              </a:rPr>
              <a:t>também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bloqueado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sz="1815" dirty="0">
                <a:latin typeface="Arial"/>
                <a:cs typeface="Arial"/>
              </a:rPr>
              <a:t>responsável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2127580" y="1022518"/>
            <a:ext cx="6869526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2096674" algn="l"/>
              </a:tabLst>
            </a:pPr>
            <a:r>
              <a:rPr spc="-9" dirty="0"/>
              <a:t>Sistema</a:t>
            </a:r>
            <a:r>
              <a:rPr dirty="0"/>
              <a:t>	de</a:t>
            </a:r>
            <a:r>
              <a:rPr spc="-118" dirty="0"/>
              <a:t> </a:t>
            </a:r>
            <a:r>
              <a:rPr dirty="0" err="1"/>
              <a:t>arquivos</a:t>
            </a:r>
            <a:r>
              <a:rPr spc="-118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61882" y="713544"/>
            <a:ext cx="6896035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Usuários</a:t>
            </a:r>
            <a:r>
              <a:rPr spc="-132" dirty="0"/>
              <a:t> </a:t>
            </a:r>
            <a:r>
              <a:rPr dirty="0"/>
              <a:t>do</a:t>
            </a:r>
            <a:r>
              <a:rPr spc="-136" dirty="0"/>
              <a:t> </a:t>
            </a:r>
            <a:r>
              <a:rPr dirty="0" err="1"/>
              <a:t>sistema</a:t>
            </a:r>
            <a:r>
              <a:rPr spc="-132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8489" y="143038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404" y="1364684"/>
            <a:ext cx="6936953" cy="112828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necessário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conta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operacional,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própria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estrutura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validação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desvinculando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dos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sistema.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98489" y="270055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92404" y="2634855"/>
            <a:ext cx="6821693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único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tratamento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especial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é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possui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servidor.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98489" y="341632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92404" y="3350623"/>
            <a:ext cx="6913901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dirty="0">
                <a:latin typeface="Arial"/>
                <a:cs typeface="Arial"/>
              </a:rPr>
              <a:t>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qualquer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Linux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possui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 </a:t>
            </a:r>
            <a:r>
              <a:rPr sz="1815" dirty="0">
                <a:latin typeface="Arial"/>
                <a:cs typeface="Arial"/>
              </a:rPr>
              <a:t>conseqüentemente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vai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dono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sistema.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98489" y="440871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92404" y="4344167"/>
            <a:ext cx="6551983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Assim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política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adotada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qualquer </a:t>
            </a:r>
            <a:r>
              <a:rPr sz="1815" dirty="0">
                <a:latin typeface="Arial"/>
                <a:cs typeface="Arial"/>
              </a:rPr>
              <a:t>outra: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menor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privilégio.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98489" y="512563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92403" y="5059937"/>
            <a:ext cx="6785386" cy="140817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Se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só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poder</a:t>
            </a:r>
            <a:r>
              <a:rPr sz="1815" spc="-23" dirty="0">
                <a:latin typeface="Arial"/>
                <a:cs typeface="Arial"/>
              </a:rPr>
              <a:t> ao </a:t>
            </a:r>
            <a:r>
              <a:rPr sz="1815" dirty="0">
                <a:latin typeface="Arial"/>
                <a:cs typeface="Arial"/>
              </a:rPr>
              <a:t>dono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escrever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externos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dados?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propósito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dono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é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fazer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funcionar,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login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spc="-18" dirty="0">
                <a:latin typeface="Arial"/>
                <a:cs typeface="Arial"/>
              </a:rPr>
              <a:t>ele?</a:t>
            </a:r>
            <a:endParaRPr sz="181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1882" y="146265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5797" y="1398109"/>
            <a:ext cx="6888544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Existem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situações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admistrador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ao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dono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algumas </a:t>
            </a:r>
            <a:r>
              <a:rPr sz="1815" dirty="0">
                <a:latin typeface="Arial"/>
                <a:cs typeface="Arial"/>
              </a:rPr>
              <a:t>funções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precisam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(LOAD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DATA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por </a:t>
            </a:r>
            <a:r>
              <a:rPr sz="1815" spc="-9" dirty="0">
                <a:latin typeface="Arial"/>
                <a:cs typeface="Arial"/>
              </a:rPr>
              <a:t>exemplo).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1882" y="273282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55796" y="2667127"/>
            <a:ext cx="6887391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caso,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cuidado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3" dirty="0">
                <a:latin typeface="Arial"/>
                <a:cs typeface="Arial"/>
              </a:rPr>
              <a:t> não </a:t>
            </a:r>
            <a:r>
              <a:rPr sz="1815" dirty="0">
                <a:latin typeface="Arial"/>
                <a:cs typeface="Arial"/>
              </a:rPr>
              <a:t>deixar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aberto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importantes.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óbvio,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existem </a:t>
            </a:r>
            <a:r>
              <a:rPr sz="1815" dirty="0">
                <a:latin typeface="Arial"/>
                <a:cs typeface="Arial"/>
              </a:rPr>
              <a:t>administradores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esquecem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deste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detalhe.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61882" y="372521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55797" y="3660673"/>
            <a:ext cx="6941564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preparado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LOAD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DATA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é </a:t>
            </a:r>
            <a:r>
              <a:rPr sz="1815" dirty="0">
                <a:latin typeface="Arial"/>
                <a:cs typeface="Arial"/>
              </a:rPr>
              <a:t>possível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pegar,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exemplo,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/etc/passwd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tentar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obter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61882" y="471876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55797" y="4653067"/>
            <a:ext cx="636238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Uma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observação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importante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dono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</a:t>
            </a:r>
            <a:endParaRPr sz="1815">
              <a:latin typeface="Arial"/>
              <a:cs typeface="Arial"/>
            </a:endParaRPr>
          </a:p>
          <a:p>
            <a:pPr marL="11527"/>
            <a:r>
              <a:rPr sz="1815" b="1" dirty="0">
                <a:latin typeface="Arial"/>
                <a:cs typeface="Arial"/>
              </a:rPr>
              <a:t>NUNCA</a:t>
            </a:r>
            <a:r>
              <a:rPr sz="1815" b="1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b="1" spc="-18" dirty="0">
                <a:latin typeface="Arial"/>
                <a:cs typeface="Arial"/>
              </a:rPr>
              <a:t>root</a:t>
            </a:r>
            <a:r>
              <a:rPr sz="1815" spc="-18" dirty="0">
                <a:latin typeface="Arial"/>
                <a:cs typeface="Arial"/>
              </a:rPr>
              <a:t>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61882" y="543453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55797" y="5369986"/>
            <a:ext cx="6954243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motivo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óbvio: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tudo,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acabamos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ver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acima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indesejado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extremamente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perigoso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ao </a:t>
            </a:r>
            <a:r>
              <a:rPr sz="1815" spc="-9" dirty="0">
                <a:latin typeface="Arial"/>
                <a:cs typeface="Arial"/>
              </a:rPr>
              <a:t>sistema.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2" name="object 12" descr="$PPTXTitle"/>
          <p:cNvSpPr txBox="1">
            <a:spLocks noGrp="1"/>
          </p:cNvSpPr>
          <p:nvPr>
            <p:ph type="title"/>
          </p:nvPr>
        </p:nvSpPr>
        <p:spPr>
          <a:xfrm>
            <a:off x="2125275" y="674544"/>
            <a:ext cx="6896035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Usuários</a:t>
            </a:r>
            <a:r>
              <a:rPr spc="-132" dirty="0"/>
              <a:t> </a:t>
            </a:r>
            <a:r>
              <a:rPr dirty="0"/>
              <a:t>do</a:t>
            </a:r>
            <a:r>
              <a:rPr spc="-136" dirty="0"/>
              <a:t> </a:t>
            </a:r>
            <a:r>
              <a:rPr dirty="0" err="1"/>
              <a:t>sistema</a:t>
            </a:r>
            <a:r>
              <a:rPr spc="-132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1882" y="143038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5797" y="1364684"/>
            <a:ext cx="6953665" cy="1686900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Um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inexperiente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poderia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pensar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super-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assim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ele </a:t>
            </a:r>
            <a:r>
              <a:rPr sz="1815" dirty="0">
                <a:latin typeface="Arial"/>
                <a:cs typeface="Arial"/>
              </a:rPr>
              <a:t>estaria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seguro,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acontece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lado,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existe </a:t>
            </a:r>
            <a:r>
              <a:rPr sz="1815" dirty="0">
                <a:latin typeface="Arial"/>
                <a:cs typeface="Arial"/>
              </a:rPr>
              <a:t>alguém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desconhecido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vai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enviar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consulta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funcionando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super-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fazer </a:t>
            </a:r>
            <a:r>
              <a:rPr sz="1815" dirty="0">
                <a:latin typeface="Arial"/>
                <a:cs typeface="Arial"/>
              </a:rPr>
              <a:t>qualquer</a:t>
            </a:r>
            <a:r>
              <a:rPr sz="1815" spc="-6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coisa.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1882" y="325380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55796" y="3188105"/>
            <a:ext cx="6733519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ideal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portanto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exista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direito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seja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manipular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os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próprio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61882" y="424619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55797" y="4180498"/>
            <a:ext cx="6991702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Aplicando</a:t>
            </a:r>
            <a:r>
              <a:rPr sz="1815" spc="-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procedimentos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estaremos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garantindo</a:t>
            </a:r>
            <a:r>
              <a:rPr sz="1815" spc="-59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integridade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 err="1">
                <a:latin typeface="Arial"/>
                <a:cs typeface="Arial"/>
              </a:rPr>
              <a:t>servidor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não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privilégios.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61882" y="523859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55797" y="5174043"/>
            <a:ext cx="6912749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Também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garantimos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sigilo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nenhum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 </a:t>
            </a:r>
            <a:r>
              <a:rPr sz="1815" dirty="0">
                <a:latin typeface="Arial"/>
                <a:cs typeface="Arial"/>
              </a:rPr>
              <a:t>vai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arquivos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61882" y="595551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55797" y="5889812"/>
            <a:ext cx="697671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Assim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estamos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implementando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segurança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antes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mesmo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fazer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 err="1">
                <a:latin typeface="Arial"/>
                <a:cs typeface="Arial"/>
              </a:rPr>
              <a:t>servidor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funcionar.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2" name="object 12" descr="$PPTXTitle"/>
          <p:cNvSpPr txBox="1">
            <a:spLocks noGrp="1"/>
          </p:cNvSpPr>
          <p:nvPr>
            <p:ph type="title"/>
          </p:nvPr>
        </p:nvSpPr>
        <p:spPr>
          <a:xfrm>
            <a:off x="2274537" y="849400"/>
            <a:ext cx="6896035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Usuários</a:t>
            </a:r>
            <a:r>
              <a:rPr spc="-132" dirty="0"/>
              <a:t> </a:t>
            </a:r>
            <a:r>
              <a:rPr dirty="0"/>
              <a:t>do</a:t>
            </a:r>
            <a:r>
              <a:rPr spc="-136" dirty="0"/>
              <a:t> </a:t>
            </a:r>
            <a:r>
              <a:rPr dirty="0" err="1"/>
              <a:t>sistema</a:t>
            </a:r>
            <a:r>
              <a:rPr spc="-132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392803" y="596110"/>
            <a:ext cx="9406393" cy="679701"/>
          </a:xfrm>
          <a:prstGeom prst="rect">
            <a:avLst/>
          </a:prstGeom>
        </p:spPr>
        <p:txBody>
          <a:bodyPr vert="horz" wrap="square" lIns="0" tIns="216689" rIns="0" bIns="0" rtlCol="0" anchor="ctr">
            <a:spAutoFit/>
          </a:bodyPr>
          <a:lstStyle/>
          <a:p>
            <a:pPr marL="252431">
              <a:lnSpc>
                <a:spcPct val="100000"/>
              </a:lnSpc>
              <a:spcBef>
                <a:spcPts val="91"/>
              </a:spcBef>
            </a:pPr>
            <a:r>
              <a:rPr sz="2995" dirty="0"/>
              <a:t>Sistema</a:t>
            </a:r>
            <a:r>
              <a:rPr sz="2995" spc="-95" dirty="0"/>
              <a:t> </a:t>
            </a:r>
            <a:r>
              <a:rPr sz="2995" dirty="0"/>
              <a:t>de</a:t>
            </a:r>
            <a:r>
              <a:rPr sz="2995" spc="-91" dirty="0"/>
              <a:t> </a:t>
            </a:r>
            <a:r>
              <a:rPr sz="2995" dirty="0" err="1"/>
              <a:t>autenticação</a:t>
            </a:r>
            <a:r>
              <a:rPr sz="2995" spc="-103" dirty="0"/>
              <a:t> </a:t>
            </a:r>
            <a:r>
              <a:rPr sz="2995" spc="-9" dirty="0"/>
              <a:t>(</a:t>
            </a:r>
            <a:r>
              <a:rPr lang="pt-BR" sz="2995" spc="-9" dirty="0" err="1"/>
              <a:t>MariaDB</a:t>
            </a:r>
            <a:r>
              <a:rPr sz="2995" spc="-9" dirty="0"/>
              <a:t>)</a:t>
            </a:r>
            <a:endParaRPr sz="2995" dirty="0"/>
          </a:p>
        </p:txBody>
      </p:sp>
      <p:sp>
        <p:nvSpPr>
          <p:cNvPr id="3" name="object 3"/>
          <p:cNvSpPr txBox="1"/>
          <p:nvPr/>
        </p:nvSpPr>
        <p:spPr>
          <a:xfrm>
            <a:off x="2061882" y="143153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55797" y="1365837"/>
            <a:ext cx="6966345" cy="2300214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793025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implementa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autenticação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bastante </a:t>
            </a:r>
            <a:r>
              <a:rPr sz="1815" dirty="0">
                <a:latin typeface="Arial"/>
                <a:cs typeface="Arial"/>
              </a:rPr>
              <a:t>robusto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realizado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estágios.</a:t>
            </a:r>
            <a:endParaRPr sz="1815" dirty="0">
              <a:latin typeface="Arial"/>
              <a:cs typeface="Arial"/>
            </a:endParaRPr>
          </a:p>
          <a:p>
            <a:pPr marL="11527" marR="4611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primeiro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verifica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verifica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realizar </a:t>
            </a:r>
            <a:r>
              <a:rPr sz="1815" dirty="0">
                <a:latin typeface="Arial"/>
                <a:cs typeface="Arial"/>
              </a:rPr>
              <a:t>operações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 dirty="0">
              <a:latin typeface="Arial"/>
              <a:cs typeface="Arial"/>
            </a:endParaRPr>
          </a:p>
          <a:p>
            <a:pPr marL="11527" marR="942293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segundo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estágio,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portanto,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verificado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operação </a:t>
            </a:r>
            <a:r>
              <a:rPr sz="1815" dirty="0">
                <a:latin typeface="Arial"/>
                <a:cs typeface="Arial"/>
              </a:rPr>
              <a:t>realizada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pelo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61882" y="385661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55797" y="3790917"/>
            <a:ext cx="6515675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Este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armazenado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usando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própria </a:t>
            </a:r>
            <a:r>
              <a:rPr sz="1815" dirty="0">
                <a:latin typeface="Arial"/>
                <a:cs typeface="Arial"/>
              </a:rPr>
              <a:t>estrutura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especial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 err="1">
                <a:latin typeface="Arial"/>
                <a:cs typeface="Arial"/>
              </a:rPr>
              <a:t>chamado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61882" y="484900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55797" y="4784464"/>
            <a:ext cx="6900646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Pela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natureza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armazena,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ele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root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61882" y="556592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55796" y="5500231"/>
            <a:ext cx="6721993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comuns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necessitam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principalmente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user,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estão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armazenadas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as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usuários.</a:t>
            </a:r>
            <a:endParaRPr sz="181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812342" y="1040006"/>
            <a:ext cx="7489627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Aspectos</a:t>
            </a:r>
            <a:r>
              <a:rPr spc="-141" dirty="0"/>
              <a:t> </a:t>
            </a:r>
            <a:r>
              <a:rPr dirty="0"/>
              <a:t>Gerais</a:t>
            </a:r>
            <a:r>
              <a:rPr spc="-141" dirty="0"/>
              <a:t> </a:t>
            </a:r>
            <a:r>
              <a:rPr dirty="0"/>
              <a:t>de</a:t>
            </a:r>
            <a:r>
              <a:rPr spc="-141" dirty="0"/>
              <a:t> </a:t>
            </a:r>
            <a:r>
              <a:rPr spc="-9" dirty="0"/>
              <a:t>Segurança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61005" y="3091287"/>
            <a:ext cx="7140964" cy="3160962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Possuir</a:t>
            </a:r>
            <a:r>
              <a:rPr sz="1815" spc="300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informação</a:t>
            </a:r>
            <a:r>
              <a:rPr sz="1815" spc="30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hoje</a:t>
            </a:r>
            <a:r>
              <a:rPr sz="1815" spc="295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30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ganhar</a:t>
            </a:r>
            <a:r>
              <a:rPr sz="1815" spc="295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agilidade,</a:t>
            </a:r>
            <a:r>
              <a:rPr sz="1815" spc="295" dirty="0">
                <a:latin typeface="Arial"/>
                <a:cs typeface="Arial"/>
              </a:rPr>
              <a:t>  </a:t>
            </a:r>
            <a:r>
              <a:rPr sz="1815" spc="-9" dirty="0">
                <a:latin typeface="Arial"/>
                <a:cs typeface="Arial"/>
              </a:rPr>
              <a:t>competitividade, </a:t>
            </a:r>
            <a:r>
              <a:rPr sz="1815" dirty="0">
                <a:latin typeface="Arial"/>
                <a:cs typeface="Arial"/>
              </a:rPr>
              <a:t>previsibilidade,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dinamismo,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portanto,</a:t>
            </a:r>
            <a:r>
              <a:rPr sz="1815" spc="1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possuir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informação</a:t>
            </a:r>
            <a:r>
              <a:rPr sz="1815" spc="1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1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mesmo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possuir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diferencial,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vantagem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competitiva.</a:t>
            </a:r>
            <a:endParaRPr sz="1815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15">
              <a:latin typeface="Arial"/>
              <a:cs typeface="Arial"/>
            </a:endParaRPr>
          </a:p>
          <a:p>
            <a:pPr>
              <a:spcBef>
                <a:spcPts val="572"/>
              </a:spcBef>
            </a:pPr>
            <a:endParaRPr sz="1815">
              <a:latin typeface="Arial"/>
              <a:cs typeface="Arial"/>
            </a:endParaRPr>
          </a:p>
          <a:p>
            <a:pPr marL="11527" marR="6916" algn="just"/>
            <a:r>
              <a:rPr sz="1815" dirty="0">
                <a:latin typeface="Arial"/>
                <a:cs typeface="Arial"/>
              </a:rPr>
              <a:t>Uma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informação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útil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usada</a:t>
            </a:r>
            <a:r>
              <a:rPr sz="1815" spc="16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favor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17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contra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168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sua </a:t>
            </a:r>
            <a:r>
              <a:rPr sz="1815" dirty="0">
                <a:latin typeface="Arial"/>
                <a:cs typeface="Arial"/>
              </a:rPr>
              <a:t>empresa.</a:t>
            </a:r>
            <a:r>
              <a:rPr sz="1815" spc="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isso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importante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possua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informações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corretas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eficiente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protegê-</a:t>
            </a:r>
            <a:r>
              <a:rPr sz="1815" dirty="0">
                <a:latin typeface="Arial"/>
                <a:cs typeface="Arial"/>
              </a:rPr>
              <a:t>las,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crítico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for </a:t>
            </a:r>
            <a:r>
              <a:rPr sz="1815" dirty="0">
                <a:latin typeface="Arial"/>
                <a:cs typeface="Arial"/>
              </a:rPr>
              <a:t>alterado,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destruído,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 divulgado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sem autorização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acarretar </a:t>
            </a:r>
            <a:r>
              <a:rPr sz="1815" spc="-23" dirty="0">
                <a:latin typeface="Arial"/>
                <a:cs typeface="Arial"/>
              </a:rPr>
              <a:t>em </a:t>
            </a:r>
            <a:r>
              <a:rPr sz="1815" dirty="0">
                <a:latin typeface="Arial"/>
                <a:cs typeface="Arial"/>
              </a:rPr>
              <a:t>prejuízos</a:t>
            </a:r>
            <a:r>
              <a:rPr sz="1815" spc="41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tanto</a:t>
            </a:r>
            <a:r>
              <a:rPr sz="1815" spc="5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50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5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empresa</a:t>
            </a:r>
            <a:r>
              <a:rPr sz="1815" spc="50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5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instituição,</a:t>
            </a:r>
            <a:r>
              <a:rPr sz="1815" spc="50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54" dirty="0">
                <a:latin typeface="Arial"/>
                <a:cs typeface="Arial"/>
              </a:rPr>
              <a:t> 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54" dirty="0">
                <a:latin typeface="Arial"/>
                <a:cs typeface="Arial"/>
              </a:rPr>
              <a:t>  </a:t>
            </a:r>
            <a:r>
              <a:rPr sz="1815" spc="-18" dirty="0">
                <a:latin typeface="Arial"/>
                <a:cs typeface="Arial"/>
              </a:rPr>
              <a:t>seus </a:t>
            </a:r>
            <a:r>
              <a:rPr sz="1815" dirty="0">
                <a:latin typeface="Arial"/>
                <a:cs typeface="Arial"/>
              </a:rPr>
              <a:t>clientes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33896" y="1785384"/>
            <a:ext cx="6811896" cy="90547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4300" marR="4611" indent="-292774">
              <a:spcBef>
                <a:spcPts val="91"/>
              </a:spcBef>
            </a:pPr>
            <a:r>
              <a:rPr sz="2904" b="1" dirty="0">
                <a:latin typeface="Arial"/>
                <a:cs typeface="Arial"/>
              </a:rPr>
              <a:t>Porque</a:t>
            </a:r>
            <a:r>
              <a:rPr sz="2904" b="1" spc="-32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devemos</a:t>
            </a:r>
            <a:r>
              <a:rPr sz="2904" b="1" spc="-27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ter</a:t>
            </a:r>
            <a:r>
              <a:rPr sz="2904" b="1" spc="-27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segurança</a:t>
            </a:r>
            <a:r>
              <a:rPr sz="2904" b="1" spc="-27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em</a:t>
            </a:r>
            <a:r>
              <a:rPr sz="2904" b="1" spc="-36" dirty="0">
                <a:latin typeface="Arial"/>
                <a:cs typeface="Arial"/>
              </a:rPr>
              <a:t> </a:t>
            </a:r>
            <a:r>
              <a:rPr sz="2904" b="1" spc="-23" dirty="0">
                <a:latin typeface="Arial"/>
                <a:cs typeface="Arial"/>
              </a:rPr>
              <a:t>um </a:t>
            </a:r>
            <a:r>
              <a:rPr sz="2904" b="1" dirty="0">
                <a:latin typeface="Arial"/>
                <a:cs typeface="Arial"/>
              </a:rPr>
              <a:t>Banco</a:t>
            </a:r>
            <a:r>
              <a:rPr sz="2904" b="1" spc="-9" dirty="0">
                <a:latin typeface="Arial"/>
                <a:cs typeface="Arial"/>
              </a:rPr>
              <a:t> </a:t>
            </a:r>
            <a:r>
              <a:rPr sz="2904" b="1" dirty="0">
                <a:latin typeface="Arial"/>
                <a:cs typeface="Arial"/>
              </a:rPr>
              <a:t>de </a:t>
            </a:r>
            <a:r>
              <a:rPr sz="2904" b="1" spc="-9" dirty="0">
                <a:latin typeface="Arial"/>
                <a:cs typeface="Arial"/>
              </a:rPr>
              <a:t>Dados?</a:t>
            </a:r>
            <a:endParaRPr sz="290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6183" y="120216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91251" y="1136469"/>
            <a:ext cx="6992278" cy="1686900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aceitar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considera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próprio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também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conectando.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Dessa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acesso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determinado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máquinas </a:t>
            </a:r>
            <a:r>
              <a:rPr sz="1815" dirty="0">
                <a:latin typeface="Arial"/>
                <a:cs typeface="Arial"/>
              </a:rPr>
              <a:t>específicas,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bloqueando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hosts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podem</a:t>
            </a:r>
            <a:r>
              <a:rPr sz="1815" spc="4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confiáveis.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6183" y="302558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1251" y="2797372"/>
            <a:ext cx="6287461" cy="162457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58800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Existem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maneiras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conceder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usuários: </a:t>
            </a:r>
            <a:r>
              <a:rPr sz="1815" dirty="0">
                <a:latin typeface="Arial"/>
                <a:cs typeface="Arial"/>
              </a:rPr>
              <a:t>Usando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GRANT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e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REVOKE,</a:t>
            </a:r>
            <a:r>
              <a:rPr sz="1815" b="1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ou</a:t>
            </a:r>
            <a:endParaRPr sz="1815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Alterando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diretamente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6183" y="434301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1251" y="4278471"/>
            <a:ext cx="6624021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melhor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escolha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comandos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GRANT/REVOKE</a:t>
            </a:r>
            <a:r>
              <a:rPr sz="1815" dirty="0">
                <a:latin typeface="Arial"/>
                <a:cs typeface="Arial"/>
              </a:rPr>
              <a:t>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altera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automaticamente,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sendo </a:t>
            </a:r>
            <a:r>
              <a:rPr sz="1815" dirty="0">
                <a:latin typeface="Arial"/>
                <a:cs typeface="Arial"/>
              </a:rPr>
              <a:t>necessário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entender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detalhes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significado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 </a:t>
            </a:r>
            <a:r>
              <a:rPr sz="1815" dirty="0">
                <a:latin typeface="Arial"/>
                <a:cs typeface="Arial"/>
              </a:rPr>
              <a:t>suas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respectivas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colunas.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96183" y="561318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91251" y="5547487"/>
            <a:ext cx="6273628" cy="1128286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Se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alterar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manualmente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risco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manipular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errada,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vocé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esquecer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executar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FLUSH</a:t>
            </a:r>
            <a:r>
              <a:rPr sz="1815" b="1" spc="-50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PRIVILEGES</a:t>
            </a:r>
            <a:r>
              <a:rPr sz="1815" b="1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tornar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as </a:t>
            </a:r>
            <a:r>
              <a:rPr sz="1815" dirty="0">
                <a:latin typeface="Arial"/>
                <a:cs typeface="Arial"/>
              </a:rPr>
              <a:t>alterações</a:t>
            </a:r>
            <a:r>
              <a:rPr sz="1815" spc="-6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ativas.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3155704" y="433488"/>
            <a:ext cx="6127825" cy="933429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sz="2995" dirty="0"/>
              <a:t>Sistema</a:t>
            </a:r>
            <a:r>
              <a:rPr sz="2995" spc="-95" dirty="0"/>
              <a:t> </a:t>
            </a:r>
            <a:r>
              <a:rPr sz="2995" dirty="0"/>
              <a:t>de</a:t>
            </a:r>
            <a:r>
              <a:rPr sz="2995" spc="-91" dirty="0"/>
              <a:t> </a:t>
            </a:r>
            <a:r>
              <a:rPr sz="2995" dirty="0" err="1"/>
              <a:t>autenticação</a:t>
            </a:r>
            <a:r>
              <a:rPr sz="2995" spc="-103" dirty="0"/>
              <a:t> </a:t>
            </a:r>
            <a:r>
              <a:rPr sz="2995" spc="-9" dirty="0"/>
              <a:t>(</a:t>
            </a:r>
            <a:r>
              <a:rPr lang="pt-BR" sz="2995" spc="-9" dirty="0" err="1"/>
              <a:t>MariaDB</a:t>
            </a:r>
            <a:r>
              <a:rPr sz="2995" spc="-9" dirty="0"/>
              <a:t>)</a:t>
            </a:r>
            <a:endParaRPr sz="2995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1882" y="149031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5797" y="1425772"/>
            <a:ext cx="5953205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novo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deixe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tenha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completo.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1882" y="220723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55797" y="2141539"/>
            <a:ext cx="7005533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comuns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evitando</a:t>
            </a:r>
            <a:r>
              <a:rPr sz="1815" spc="-45" dirty="0">
                <a:latin typeface="Arial"/>
                <a:cs typeface="Arial"/>
              </a:rPr>
              <a:t> o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estrutura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61882" y="292300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55797" y="2857307"/>
            <a:ext cx="6581375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Assim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"completo"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deveria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ter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INSERT,</a:t>
            </a:r>
            <a:r>
              <a:rPr sz="1815" b="1" spc="-5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DELETE,</a:t>
            </a:r>
            <a:r>
              <a:rPr sz="1815" b="1" spc="-5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UPDATE</a:t>
            </a:r>
            <a:r>
              <a:rPr sz="1815" b="1" spc="-54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e</a:t>
            </a:r>
            <a:r>
              <a:rPr sz="1815" b="1" spc="-41" dirty="0">
                <a:latin typeface="Arial"/>
                <a:cs typeface="Arial"/>
              </a:rPr>
              <a:t> </a:t>
            </a:r>
            <a:r>
              <a:rPr sz="1815" b="1" spc="-9" dirty="0">
                <a:latin typeface="Arial"/>
                <a:cs typeface="Arial"/>
              </a:rPr>
              <a:t>SELECT</a:t>
            </a:r>
            <a:r>
              <a:rPr sz="1815" spc="-9" dirty="0">
                <a:latin typeface="Arial"/>
                <a:cs typeface="Arial"/>
              </a:rPr>
              <a:t>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61882" y="363877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55797" y="3574228"/>
            <a:ext cx="6439604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63396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Apenas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comandos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DROP,</a:t>
            </a:r>
            <a:r>
              <a:rPr sz="1815" b="1" spc="-41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CREATE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dirty="0">
                <a:latin typeface="Arial"/>
                <a:cs typeface="Arial"/>
              </a:rPr>
              <a:t>ou</a:t>
            </a:r>
            <a:r>
              <a:rPr sz="1815" b="1" spc="-45" dirty="0">
                <a:latin typeface="Arial"/>
                <a:cs typeface="Arial"/>
              </a:rPr>
              <a:t> </a:t>
            </a:r>
            <a:r>
              <a:rPr sz="1815" b="1" spc="-9" dirty="0">
                <a:latin typeface="Arial"/>
                <a:cs typeface="Arial"/>
              </a:rPr>
              <a:t>ALTER</a:t>
            </a:r>
            <a:r>
              <a:rPr sz="1815" spc="-9" dirty="0">
                <a:latin typeface="Arial"/>
                <a:cs typeface="Arial"/>
              </a:rPr>
              <a:t>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61882" y="435569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55797" y="4289996"/>
            <a:ext cx="6566391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63396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Dessa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permitindo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ele </a:t>
            </a:r>
            <a:r>
              <a:rPr sz="1815" dirty="0">
                <a:latin typeface="Arial"/>
                <a:cs typeface="Arial"/>
              </a:rPr>
              <a:t>necessita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processamento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61882" y="507146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55797" y="5005763"/>
            <a:ext cx="6997465" cy="140817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Exemplificando,</a:t>
            </a:r>
            <a:r>
              <a:rPr sz="1815" spc="-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vamos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definir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certo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"Alfredo"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como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"expedicao"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vai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como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tal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"Luciano"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desenvolvedor,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alterar</a:t>
            </a:r>
            <a:r>
              <a:rPr sz="1815" spc="4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estrutura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"Thiago"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final,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ou </a:t>
            </a:r>
            <a:r>
              <a:rPr sz="1815" dirty="0">
                <a:latin typeface="Arial"/>
                <a:cs typeface="Arial"/>
              </a:rPr>
              <a:t>seja,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precisa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manipular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armazenados.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4" name="object 14" descr="$PPTXTitle"/>
          <p:cNvSpPr txBox="1">
            <a:spLocks noGrp="1"/>
          </p:cNvSpPr>
          <p:nvPr>
            <p:ph type="title"/>
          </p:nvPr>
        </p:nvSpPr>
        <p:spPr>
          <a:xfrm>
            <a:off x="1724434" y="618217"/>
            <a:ext cx="9406393" cy="679701"/>
          </a:xfrm>
          <a:prstGeom prst="rect">
            <a:avLst/>
          </a:prstGeom>
        </p:spPr>
        <p:txBody>
          <a:bodyPr vert="horz" wrap="square" lIns="0" tIns="216689" rIns="0" bIns="0" rtlCol="0" anchor="ctr">
            <a:spAutoFit/>
          </a:bodyPr>
          <a:lstStyle/>
          <a:p>
            <a:pPr marL="252431">
              <a:lnSpc>
                <a:spcPct val="100000"/>
              </a:lnSpc>
              <a:spcBef>
                <a:spcPts val="91"/>
              </a:spcBef>
            </a:pPr>
            <a:r>
              <a:rPr sz="2995" dirty="0"/>
              <a:t>Sistema</a:t>
            </a:r>
            <a:r>
              <a:rPr sz="2995" spc="-95" dirty="0"/>
              <a:t> </a:t>
            </a:r>
            <a:r>
              <a:rPr sz="2995" dirty="0"/>
              <a:t>de</a:t>
            </a:r>
            <a:r>
              <a:rPr sz="2995" spc="-91" dirty="0"/>
              <a:t> </a:t>
            </a:r>
            <a:r>
              <a:rPr sz="2995" dirty="0" err="1"/>
              <a:t>autenticação</a:t>
            </a:r>
            <a:r>
              <a:rPr sz="2995" spc="-103" dirty="0"/>
              <a:t> </a:t>
            </a:r>
            <a:r>
              <a:rPr sz="2995" spc="-9" dirty="0"/>
              <a:t>(</a:t>
            </a:r>
            <a:r>
              <a:rPr lang="pt-BR" sz="2995" spc="-9" dirty="0" err="1"/>
              <a:t>MariaDB</a:t>
            </a:r>
            <a:r>
              <a:rPr sz="2995" spc="-9" dirty="0"/>
              <a:t>)</a:t>
            </a:r>
            <a:endParaRPr sz="2995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27158" y="139423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21073" y="1357435"/>
            <a:ext cx="5976833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definir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três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basta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executar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seguinte </a:t>
            </a:r>
            <a:r>
              <a:rPr sz="1815" dirty="0">
                <a:latin typeface="Arial"/>
                <a:cs typeface="Arial"/>
              </a:rPr>
              <a:t>seqüência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SQL:</a:t>
            </a:r>
            <a:endParaRPr sz="181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27158" y="211115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21073" y="2045455"/>
            <a:ext cx="6950208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197679">
              <a:spcBef>
                <a:spcPts val="91"/>
              </a:spcBef>
              <a:buChar char="&gt;"/>
              <a:tabLst>
                <a:tab pos="209205" algn="l"/>
              </a:tabLst>
            </a:pPr>
            <a:r>
              <a:rPr sz="1815" dirty="0">
                <a:latin typeface="Arial"/>
                <a:cs typeface="Arial"/>
              </a:rPr>
              <a:t>GRANT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ALL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PRIVILEGES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expedicao.*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spc="-9" dirty="0">
                <a:solidFill>
                  <a:srgbClr val="0000FF"/>
                </a:solidFill>
                <a:latin typeface="Arial"/>
                <a:cs typeface="Arial"/>
              </a:rPr>
              <a:t>Alfredo@localhost </a:t>
            </a:r>
            <a:r>
              <a:rPr sz="1815" dirty="0">
                <a:latin typeface="Arial"/>
                <a:cs typeface="Arial"/>
              </a:rPr>
              <a:t>IDENTIFIED</a:t>
            </a:r>
            <a:r>
              <a:rPr sz="1815" spc="-5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BY</a:t>
            </a:r>
            <a:r>
              <a:rPr sz="1815" spc="-6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’senha_do_alfredo’;</a:t>
            </a:r>
            <a:endParaRPr sz="18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27158" y="282692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21073" y="2761224"/>
            <a:ext cx="6808438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209205" indent="-197679">
              <a:spcBef>
                <a:spcPts val="91"/>
              </a:spcBef>
              <a:buChar char="&gt;"/>
              <a:tabLst>
                <a:tab pos="209205" algn="l"/>
              </a:tabLst>
            </a:pPr>
            <a:r>
              <a:rPr sz="1815" dirty="0">
                <a:latin typeface="Arial"/>
                <a:cs typeface="Arial"/>
              </a:rPr>
              <a:t>GRANT</a:t>
            </a:r>
            <a:r>
              <a:rPr sz="1815" spc="-6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SELECT,INSERT,UPDATE,DELETE,DROP,ALTER</a:t>
            </a:r>
            <a:r>
              <a:rPr sz="1815" spc="-64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ON</a:t>
            </a:r>
            <a:endParaRPr sz="1815">
              <a:latin typeface="Arial"/>
              <a:cs typeface="Arial"/>
            </a:endParaRPr>
          </a:p>
          <a:p>
            <a:pPr marL="11527" marR="1462715"/>
            <a:r>
              <a:rPr sz="1815" dirty="0">
                <a:latin typeface="Arial"/>
                <a:cs typeface="Arial"/>
              </a:rPr>
              <a:t>expedicao.*</a:t>
            </a:r>
            <a:r>
              <a:rPr sz="1815" spc="-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</a:t>
            </a:r>
            <a:r>
              <a:rPr sz="1815" spc="-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Luciano@localhost</a:t>
            </a:r>
            <a:r>
              <a:rPr sz="1815" spc="-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IDENTIFIED</a:t>
            </a:r>
            <a:r>
              <a:rPr sz="1815" spc="-64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BY </a:t>
            </a:r>
            <a:r>
              <a:rPr sz="1815" spc="-9" dirty="0">
                <a:latin typeface="Arial"/>
                <a:cs typeface="Arial"/>
              </a:rPr>
              <a:t>’senha_do_luciano’;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27158" y="381931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21073" y="3754770"/>
            <a:ext cx="6924850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209205" indent="-197679">
              <a:spcBef>
                <a:spcPts val="91"/>
              </a:spcBef>
              <a:buChar char="&gt;"/>
              <a:tabLst>
                <a:tab pos="209205" algn="l"/>
              </a:tabLst>
            </a:pPr>
            <a:r>
              <a:rPr sz="1815" dirty="0">
                <a:latin typeface="Arial"/>
                <a:cs typeface="Arial"/>
              </a:rPr>
              <a:t>GRANT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SELECT,INSERT,UPDATE,DELETE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expedicao.*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TO</a:t>
            </a:r>
            <a:endParaRPr sz="1815">
              <a:latin typeface="Arial"/>
              <a:cs typeface="Arial"/>
            </a:endParaRPr>
          </a:p>
          <a:p>
            <a:pPr marL="11527"/>
            <a:r>
              <a:rPr sz="1815" dirty="0">
                <a:solidFill>
                  <a:srgbClr val="0000FF"/>
                </a:solidFill>
                <a:latin typeface="Arial"/>
                <a:cs typeface="Arial"/>
              </a:rPr>
              <a:t>Thiago@localhost</a:t>
            </a:r>
            <a:r>
              <a:rPr sz="1815" spc="-73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IDENTIFIED</a:t>
            </a:r>
            <a:r>
              <a:rPr sz="1815" spc="-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BY</a:t>
            </a:r>
            <a:r>
              <a:rPr sz="1815" spc="-8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’senha_do_thiado’;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27158" y="453623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21073" y="4470537"/>
            <a:ext cx="6606156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Note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exemplo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acima,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cadastrados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têm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estiverem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conectando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local,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seja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diretamente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9" dirty="0" err="1">
                <a:latin typeface="Arial"/>
                <a:cs typeface="Arial"/>
              </a:rPr>
              <a:t>servidor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rodando.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27158" y="580525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21073" y="5729133"/>
            <a:ext cx="6772707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hosts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basta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repetir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consulta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alterando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localhost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nome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endereço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IP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será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4" name="object 14" descr="$PPTXTitle"/>
          <p:cNvSpPr txBox="1">
            <a:spLocks noGrp="1"/>
          </p:cNvSpPr>
          <p:nvPr>
            <p:ph type="title"/>
          </p:nvPr>
        </p:nvSpPr>
        <p:spPr>
          <a:xfrm>
            <a:off x="2799404" y="439679"/>
            <a:ext cx="6127825" cy="933429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sz="2995" dirty="0"/>
              <a:t>Sistema</a:t>
            </a:r>
            <a:r>
              <a:rPr sz="2995" spc="-95" dirty="0"/>
              <a:t> </a:t>
            </a:r>
            <a:r>
              <a:rPr sz="2995" dirty="0"/>
              <a:t>de</a:t>
            </a:r>
            <a:r>
              <a:rPr sz="2995" spc="-91" dirty="0"/>
              <a:t> </a:t>
            </a:r>
            <a:r>
              <a:rPr sz="2995" dirty="0" err="1"/>
              <a:t>autenticação</a:t>
            </a:r>
            <a:r>
              <a:rPr sz="2995" spc="-103" dirty="0"/>
              <a:t> </a:t>
            </a:r>
            <a:r>
              <a:rPr sz="2995" spc="-9" dirty="0"/>
              <a:t>(</a:t>
            </a:r>
            <a:r>
              <a:rPr lang="pt-BR" sz="2995" spc="-9" dirty="0" err="1"/>
              <a:t>MariaDB</a:t>
            </a:r>
            <a:r>
              <a:rPr sz="2995" spc="-9" dirty="0"/>
              <a:t>)</a:t>
            </a:r>
            <a:endParaRPr sz="2995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1638" y="175195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25552" y="1687413"/>
            <a:ext cx="7003805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Você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poderia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ainda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curinga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’%’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indicando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pode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qualquer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host,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isto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recomendado,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priori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confiar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máquinas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quais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tem </a:t>
            </a:r>
            <a:r>
              <a:rPr sz="1815" spc="-9" dirty="0">
                <a:latin typeface="Arial"/>
                <a:cs typeface="Arial"/>
              </a:rPr>
              <a:t>informações.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1638" y="302213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5552" y="2956432"/>
            <a:ext cx="6979599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É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muito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importante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administrador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entenda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menos </a:t>
            </a:r>
            <a:r>
              <a:rPr sz="1815" dirty="0">
                <a:latin typeface="Arial"/>
                <a:cs typeface="Arial"/>
              </a:rPr>
              <a:t>basicamente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funcionamento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evitar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conceder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necessita.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31638" y="4014522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25552" y="3949977"/>
            <a:ext cx="6990550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São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vários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tipos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determinado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ter </a:t>
            </a:r>
            <a:r>
              <a:rPr sz="1815" dirty="0">
                <a:latin typeface="Arial"/>
                <a:cs typeface="Arial"/>
              </a:rPr>
              <a:t>além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SELECT,INSERT,UPDATE,DELETE,DROP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ALTER</a:t>
            </a:r>
            <a:endParaRPr sz="1815">
              <a:latin typeface="Arial"/>
              <a:cs typeface="Arial"/>
            </a:endParaRPr>
          </a:p>
          <a:p>
            <a:pPr marL="11527"/>
            <a:r>
              <a:rPr sz="1815" dirty="0">
                <a:latin typeface="Arial"/>
                <a:cs typeface="Arial"/>
              </a:rPr>
              <a:t>mostrados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acima.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1638" y="500806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25552" y="4942370"/>
            <a:ext cx="6807285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É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altamente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recomendado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fazer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leitura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manual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lang="pt-BR" sz="1815" spc="-9" dirty="0" err="1">
                <a:latin typeface="Arial"/>
                <a:cs typeface="Arial"/>
              </a:rPr>
              <a:t>MariaDB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disponíveis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utilizá-</a:t>
            </a:r>
            <a:r>
              <a:rPr sz="1815" dirty="0">
                <a:latin typeface="Arial"/>
                <a:cs typeface="Arial"/>
              </a:rPr>
              <a:t>los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forma correta.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1724434" y="553716"/>
            <a:ext cx="9406393" cy="812382"/>
          </a:xfrm>
          <a:prstGeom prst="rect">
            <a:avLst/>
          </a:prstGeom>
        </p:spPr>
        <p:txBody>
          <a:bodyPr vert="horz" wrap="square" lIns="0" tIns="348087" rIns="0" bIns="0" rtlCol="0" anchor="ctr">
            <a:spAutoFit/>
          </a:bodyPr>
          <a:lstStyle/>
          <a:p>
            <a:pPr marL="252431">
              <a:lnSpc>
                <a:spcPct val="100000"/>
              </a:lnSpc>
              <a:spcBef>
                <a:spcPts val="91"/>
              </a:spcBef>
            </a:pPr>
            <a:r>
              <a:rPr sz="2995" dirty="0"/>
              <a:t>Sistema</a:t>
            </a:r>
            <a:r>
              <a:rPr sz="2995" spc="-95" dirty="0"/>
              <a:t> </a:t>
            </a:r>
            <a:r>
              <a:rPr sz="2995" dirty="0"/>
              <a:t>de</a:t>
            </a:r>
            <a:r>
              <a:rPr sz="2995" spc="-91" dirty="0"/>
              <a:t> </a:t>
            </a:r>
            <a:r>
              <a:rPr sz="2995" dirty="0" err="1"/>
              <a:t>autenticação</a:t>
            </a:r>
            <a:r>
              <a:rPr sz="2995" spc="-103" dirty="0"/>
              <a:t> </a:t>
            </a:r>
            <a:r>
              <a:rPr sz="2995" spc="-9" dirty="0"/>
              <a:t>(</a:t>
            </a:r>
            <a:r>
              <a:rPr lang="pt-BR" sz="2995" spc="-9" dirty="0" err="1"/>
              <a:t>MariaDB</a:t>
            </a:r>
            <a:r>
              <a:rPr sz="2995" spc="-9" dirty="0"/>
              <a:t>)</a:t>
            </a:r>
            <a:endParaRPr sz="2995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597907" y="968188"/>
            <a:ext cx="644306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Conexão</a:t>
            </a:r>
            <a:r>
              <a:rPr spc="-109" dirty="0"/>
              <a:t> </a:t>
            </a:r>
            <a:r>
              <a:rPr dirty="0"/>
              <a:t>via</a:t>
            </a:r>
            <a:r>
              <a:rPr spc="-109" dirty="0"/>
              <a:t> </a:t>
            </a:r>
            <a:r>
              <a:rPr dirty="0"/>
              <a:t>rede</a:t>
            </a:r>
            <a:r>
              <a:rPr spc="-103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01392" y="96818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92" y="168395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1392" y="267750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1392" y="394651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1392" y="466344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01392" y="593245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01392" y="1898272"/>
            <a:ext cx="9919214" cy="4476194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301418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Ao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 err="1">
                <a:latin typeface="Arial"/>
                <a:cs typeface="Arial"/>
              </a:rPr>
              <a:t>servidor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localmente,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bem </a:t>
            </a:r>
            <a:r>
              <a:rPr sz="1815" dirty="0">
                <a:latin typeface="Arial"/>
                <a:cs typeface="Arial"/>
              </a:rPr>
              <a:t>configurado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considerado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seguro.</a:t>
            </a:r>
            <a:endParaRPr sz="1815" dirty="0">
              <a:latin typeface="Arial"/>
              <a:cs typeface="Arial"/>
            </a:endParaRPr>
          </a:p>
          <a:p>
            <a:pPr marL="11527" marR="43224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Ao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disponibilizar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rede,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porém,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ponto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spc="-9" dirty="0">
                <a:latin typeface="Arial"/>
                <a:cs typeface="Arial"/>
              </a:rPr>
              <a:t>vulnerabilidade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deixando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à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mercê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ataques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mais </a:t>
            </a:r>
            <a:r>
              <a:rPr sz="1815" dirty="0">
                <a:latin typeface="Arial"/>
                <a:cs typeface="Arial"/>
              </a:rPr>
              <a:t>variados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tipos.</a:t>
            </a:r>
            <a:endParaRPr sz="1815" dirty="0">
              <a:latin typeface="Arial"/>
              <a:cs typeface="Arial"/>
            </a:endParaRPr>
          </a:p>
          <a:p>
            <a:pPr marL="11527" marR="144082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simples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deixar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aberta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aguça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curiosidade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certos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tentar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aberta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entrada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derrubar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serviços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"atrapalhar"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funcionamento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sistema.</a:t>
            </a:r>
            <a:endParaRPr sz="1815" dirty="0">
              <a:latin typeface="Arial"/>
              <a:cs typeface="Arial"/>
            </a:endParaRPr>
          </a:p>
          <a:p>
            <a:pPr marL="11527" marR="17866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instalação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padrão,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inicia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permitindo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conexões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locais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conexões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rede.</a:t>
            </a:r>
            <a:endParaRPr sz="1815" dirty="0">
              <a:latin typeface="Arial"/>
              <a:cs typeface="Arial"/>
            </a:endParaRPr>
          </a:p>
          <a:p>
            <a:pPr marL="11527" marR="4611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Na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anterior,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vimos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partir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host.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simples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fato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um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siginifica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teremos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problemas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porta </a:t>
            </a:r>
            <a:r>
              <a:rPr sz="1815" dirty="0">
                <a:latin typeface="Arial"/>
                <a:cs typeface="Arial"/>
              </a:rPr>
              <a:t>continua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aberta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rede.</a:t>
            </a:r>
            <a:endParaRPr sz="1815" dirty="0">
              <a:latin typeface="Arial"/>
              <a:cs typeface="Arial"/>
            </a:endParaRPr>
          </a:p>
          <a:p>
            <a:pPr marL="11527" marR="580360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Pensando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nesta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"porta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aberta",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necessário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implementar </a:t>
            </a:r>
            <a:r>
              <a:rPr sz="1815" dirty="0">
                <a:latin typeface="Arial"/>
                <a:cs typeface="Arial"/>
              </a:rPr>
              <a:t>mecanismos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trafegam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não </a:t>
            </a:r>
            <a:r>
              <a:rPr sz="1815" dirty="0">
                <a:latin typeface="Arial"/>
                <a:cs typeface="Arial"/>
              </a:rPr>
              <a:t>sejam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alguém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cliente.</a:t>
            </a:r>
            <a:endParaRPr sz="181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4625" y="164283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14625" y="263637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14625" y="335214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14625" y="517556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8540" y="1577134"/>
            <a:ext cx="6977871" cy="4980110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16137">
              <a:lnSpc>
                <a:spcPct val="100200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ajudar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decidir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"esconder"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crackers, </a:t>
            </a:r>
            <a:r>
              <a:rPr sz="1815" dirty="0">
                <a:latin typeface="Arial"/>
                <a:cs typeface="Arial"/>
              </a:rPr>
              <a:t>devemos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desenvolvido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aplicativo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vai </a:t>
            </a:r>
            <a:r>
              <a:rPr sz="1815" dirty="0">
                <a:latin typeface="Arial"/>
                <a:cs typeface="Arial"/>
              </a:rPr>
              <a:t>usar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dados.</a:t>
            </a:r>
            <a:endParaRPr sz="1815" dirty="0">
              <a:latin typeface="Arial"/>
              <a:cs typeface="Arial"/>
            </a:endParaRPr>
          </a:p>
          <a:p>
            <a:pPr marL="11527" marR="69159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Se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ambiente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web,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web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estejam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máquina,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há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motivos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liberar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rede.</a:t>
            </a:r>
            <a:endParaRPr sz="1815" dirty="0">
              <a:latin typeface="Arial"/>
              <a:cs typeface="Arial"/>
            </a:endParaRPr>
          </a:p>
          <a:p>
            <a:pPr marL="11527" marR="4611">
              <a:lnSpc>
                <a:spcPct val="100099"/>
              </a:lnSpc>
              <a:spcBef>
                <a:spcPts val="1275"/>
              </a:spcBef>
            </a:pPr>
            <a:r>
              <a:rPr sz="1815" dirty="0">
                <a:latin typeface="Arial"/>
                <a:cs typeface="Arial"/>
              </a:rPr>
              <a:t>Neste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iniciado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opção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--</a:t>
            </a:r>
            <a:r>
              <a:rPr sz="1815" spc="-9" dirty="0">
                <a:latin typeface="Arial"/>
                <a:cs typeface="Arial"/>
              </a:rPr>
              <a:t>skip-</a:t>
            </a:r>
            <a:r>
              <a:rPr sz="1815" dirty="0">
                <a:latin typeface="Arial"/>
                <a:cs typeface="Arial"/>
              </a:rPr>
              <a:t>networking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funcione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com </a:t>
            </a:r>
            <a:r>
              <a:rPr sz="1815" dirty="0">
                <a:latin typeface="Arial"/>
                <a:cs typeface="Arial"/>
              </a:rPr>
              <a:t>conexões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locais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sockets.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aplicativo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estiver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uma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ambientes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cliente/servidor, </a:t>
            </a:r>
            <a:r>
              <a:rPr sz="1815" dirty="0">
                <a:latin typeface="Arial"/>
                <a:cs typeface="Arial"/>
              </a:rPr>
              <a:t>ou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web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web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máquina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o </a:t>
            </a:r>
            <a:r>
              <a:rPr sz="1815" dirty="0" err="1">
                <a:latin typeface="Arial"/>
                <a:cs typeface="Arial"/>
              </a:rPr>
              <a:t>servidor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outra,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opção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utilizada.</a:t>
            </a:r>
            <a:endParaRPr sz="1815" dirty="0">
              <a:latin typeface="Arial"/>
              <a:cs typeface="Arial"/>
            </a:endParaRPr>
          </a:p>
          <a:p>
            <a:pPr marL="11527" marR="90483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Nos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casos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necessário,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primeira </a:t>
            </a:r>
            <a:r>
              <a:rPr sz="1815" dirty="0">
                <a:latin typeface="Arial"/>
                <a:cs typeface="Arial"/>
              </a:rPr>
              <a:t>providência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tomada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permitir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apenas </a:t>
            </a:r>
            <a:r>
              <a:rPr sz="1815" dirty="0">
                <a:latin typeface="Arial"/>
                <a:cs typeface="Arial"/>
              </a:rPr>
              <a:t>das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máquinas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têm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permissão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acessar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banco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Isto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através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GRANT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 </a:t>
            </a:r>
            <a:r>
              <a:rPr sz="1815" dirty="0">
                <a:latin typeface="Arial"/>
                <a:cs typeface="Arial"/>
              </a:rPr>
              <a:t>REVOKE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vistos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anteriormente.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2308540" y="798155"/>
            <a:ext cx="6443062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Conexão</a:t>
            </a:r>
            <a:r>
              <a:rPr spc="-109" dirty="0"/>
              <a:t> </a:t>
            </a:r>
            <a:r>
              <a:rPr dirty="0"/>
              <a:t>via</a:t>
            </a:r>
            <a:r>
              <a:rPr spc="-109" dirty="0"/>
              <a:t> </a:t>
            </a:r>
            <a:r>
              <a:rPr dirty="0"/>
              <a:t>rede</a:t>
            </a:r>
            <a:r>
              <a:rPr spc="-103" dirty="0"/>
              <a:t> </a:t>
            </a:r>
            <a:r>
              <a:rPr spc="-9" dirty="0"/>
              <a:t>(</a:t>
            </a:r>
            <a:r>
              <a:rPr lang="pt-BR" spc="-9" dirty="0" err="1"/>
              <a:t>MariaDB</a:t>
            </a:r>
            <a:r>
              <a:rPr spc="-9" dirty="0"/>
              <a:t>)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730" y="380359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060730" y="798408"/>
            <a:ext cx="8924179" cy="1128286"/>
          </a:xfrm>
          <a:prstGeom prst="rect">
            <a:avLst/>
          </a:prstGeom>
        </p:spPr>
        <p:txBody>
          <a:bodyPr vert="horz" wrap="square" lIns="0" tIns="10950" rIns="0" bIns="0" rtlCol="0" anchor="ctr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sz="1815" b="0" spc="-4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segunda</a:t>
            </a:r>
            <a:r>
              <a:rPr sz="1815" b="0" spc="-4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providência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é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estabelecer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uma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conexão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segura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com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spc="-45" dirty="0">
                <a:solidFill>
                  <a:srgbClr val="000000"/>
                </a:solidFill>
                <a:latin typeface="Arial"/>
                <a:cs typeface="Arial"/>
              </a:rPr>
              <a:t>o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servidor.</a:t>
            </a:r>
            <a:r>
              <a:rPr sz="1815" b="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senha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no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momento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da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autenticação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não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é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spc="-9" dirty="0">
                <a:solidFill>
                  <a:srgbClr val="000000"/>
                </a:solidFill>
                <a:latin typeface="Arial"/>
                <a:cs typeface="Arial"/>
              </a:rPr>
              <a:t>transmitida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em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texto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plano,</a:t>
            </a:r>
            <a:r>
              <a:rPr sz="1815" b="0" spc="-4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porém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algoritmo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criptografia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não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é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forte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e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spc="-18" dirty="0">
                <a:solidFill>
                  <a:srgbClr val="000000"/>
                </a:solidFill>
                <a:latin typeface="Arial"/>
                <a:cs typeface="Arial"/>
              </a:rPr>
              <a:t>pode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ser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facilmente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spc="-9" dirty="0">
                <a:solidFill>
                  <a:srgbClr val="000000"/>
                </a:solidFill>
                <a:latin typeface="Arial"/>
                <a:cs typeface="Arial"/>
              </a:rPr>
              <a:t>quebrado.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60730" y="2030990"/>
            <a:ext cx="9861503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Outro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problema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conexão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estabelecida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entre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cliente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(requisições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SQL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retorno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dos </a:t>
            </a:r>
            <a:r>
              <a:rPr sz="1815" dirty="0">
                <a:latin typeface="Arial"/>
                <a:cs typeface="Arial"/>
              </a:rPr>
              <a:t>dados)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trafegam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texto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plano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qualquer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rodando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sniffer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diálogo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entre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cliente.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6817" y="3365704"/>
            <a:ext cx="183641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60732" y="3300006"/>
            <a:ext cx="10005075" cy="848979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Existem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menos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soluções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problema.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partir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versão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4.0.0,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suporte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SSL,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protocolo</a:t>
            </a:r>
            <a:r>
              <a:rPr sz="1815" spc="-23" dirty="0">
                <a:latin typeface="Arial"/>
                <a:cs typeface="Arial"/>
              </a:rPr>
              <a:t> que </a:t>
            </a:r>
            <a:r>
              <a:rPr sz="1815" dirty="0">
                <a:latin typeface="Arial"/>
                <a:cs typeface="Arial"/>
              </a:rPr>
              <a:t>utiliza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diferentes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algoritmos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criptografia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assegurar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os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recebidos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pública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confiáveis.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66817" y="4635876"/>
            <a:ext cx="183641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60731" y="4570176"/>
            <a:ext cx="9991720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Outra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solução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VPN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usando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aplicativos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SSH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que </a:t>
            </a:r>
            <a:r>
              <a:rPr sz="1815" dirty="0">
                <a:latin typeface="Arial"/>
                <a:cs typeface="Arial"/>
              </a:rPr>
              <a:t>criam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túnel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criptográfico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entre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hosts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host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remoto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passa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enxergar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estivesse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rodando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localmente.</a:t>
            </a:r>
            <a:endParaRPr sz="181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66817" y="5628269"/>
            <a:ext cx="183641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60731" y="5562569"/>
            <a:ext cx="9266338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Usando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suporte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SSL,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criar</a:t>
            </a:r>
            <a:r>
              <a:rPr sz="1815" spc="-23" dirty="0">
                <a:latin typeface="Arial"/>
                <a:cs typeface="Arial"/>
              </a:rPr>
              <a:t> um </a:t>
            </a:r>
            <a:r>
              <a:rPr sz="1815" dirty="0">
                <a:latin typeface="Arial"/>
                <a:cs typeface="Arial"/>
              </a:rPr>
              <a:t>usuário,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precisa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ser </a:t>
            </a:r>
            <a:r>
              <a:rPr sz="1815" dirty="0">
                <a:latin typeface="Arial"/>
                <a:cs typeface="Arial"/>
              </a:rPr>
              <a:t>autenticado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usando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também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atributos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SSL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 </a:t>
            </a:r>
            <a:r>
              <a:rPr sz="1815" dirty="0">
                <a:latin typeface="Arial"/>
                <a:cs typeface="Arial"/>
              </a:rPr>
              <a:t>padrão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(usuário,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nome/IP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host).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Basta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isto </a:t>
            </a:r>
            <a:r>
              <a:rPr sz="1815" dirty="0">
                <a:latin typeface="Arial"/>
                <a:cs typeface="Arial"/>
              </a:rPr>
              <a:t>acrescentar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cláusula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REQUIRE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comando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GRANT.</a:t>
            </a:r>
            <a:endParaRPr sz="181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7968" y="51636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039981" y="917075"/>
            <a:ext cx="6695483" cy="849560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indent="64549">
              <a:lnSpc>
                <a:spcPct val="100000"/>
              </a:lnSpc>
              <a:spcBef>
                <a:spcPts val="91"/>
              </a:spcBef>
            </a:pP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Exemplificando,</a:t>
            </a:r>
            <a:r>
              <a:rPr sz="1815" b="0" spc="-4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vamos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fazer</a:t>
            </a:r>
            <a:r>
              <a:rPr sz="1815" b="0" spc="-4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com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que</a:t>
            </a:r>
            <a:r>
              <a:rPr sz="1815" b="0" spc="-4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sz="1815" b="0" spc="-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autenticação</a:t>
            </a:r>
            <a:r>
              <a:rPr sz="1815" b="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do</a:t>
            </a:r>
            <a:r>
              <a:rPr sz="1815" b="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spc="-9" dirty="0">
                <a:solidFill>
                  <a:srgbClr val="000000"/>
                </a:solidFill>
                <a:latin typeface="Arial"/>
                <a:cs typeface="Arial"/>
              </a:rPr>
              <a:t>usuário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Alfredo</a:t>
            </a:r>
            <a:r>
              <a:rPr sz="1815" b="0" spc="-4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seja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feita</a:t>
            </a:r>
            <a:r>
              <a:rPr sz="1815" b="0" spc="-27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dirty="0">
                <a:solidFill>
                  <a:srgbClr val="000000"/>
                </a:solidFill>
                <a:latin typeface="Arial"/>
                <a:cs typeface="Arial"/>
              </a:rPr>
              <a:t>com</a:t>
            </a:r>
            <a:r>
              <a:rPr sz="1815" b="0" spc="-3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15" b="0" spc="-18" dirty="0">
                <a:solidFill>
                  <a:srgbClr val="000000"/>
                </a:solidFill>
                <a:latin typeface="Arial"/>
                <a:cs typeface="Arial"/>
              </a:rPr>
              <a:t>SSL.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7968" y="1233287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9981" y="1768809"/>
            <a:ext cx="6945021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197679">
              <a:spcBef>
                <a:spcPts val="91"/>
              </a:spcBef>
              <a:buChar char="&gt;"/>
              <a:tabLst>
                <a:tab pos="209205" algn="l"/>
              </a:tabLst>
            </a:pPr>
            <a:r>
              <a:rPr sz="1815" dirty="0">
                <a:latin typeface="Arial"/>
                <a:cs typeface="Arial"/>
              </a:rPr>
              <a:t>GRANT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ALL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PRIVILEGES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ON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expedicao.*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Alfredo@localhost </a:t>
            </a:r>
            <a:r>
              <a:rPr sz="1815" dirty="0">
                <a:latin typeface="Arial"/>
                <a:cs typeface="Arial"/>
              </a:rPr>
              <a:t>IDENTIFIED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BY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’senha_do_alfredo’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REQUIRE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SSL;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7968" y="194905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18080" y="2616406"/>
            <a:ext cx="6837253" cy="848979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 marR="4611">
              <a:lnSpc>
                <a:spcPct val="100099"/>
              </a:lnSpc>
              <a:spcBef>
                <a:spcPts val="86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manual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dá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informações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criar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certificados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configurar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para </a:t>
            </a:r>
            <a:r>
              <a:rPr sz="1815" dirty="0">
                <a:latin typeface="Arial"/>
                <a:cs typeface="Arial"/>
              </a:rPr>
              <a:t>utilizar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seguro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SSL.</a:t>
            </a:r>
            <a:r>
              <a:rPr sz="1815" spc="-36" dirty="0">
                <a:latin typeface="Arial"/>
                <a:cs typeface="Arial"/>
              </a:rPr>
              <a:t> 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46067" y="3349240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24167" y="3742729"/>
            <a:ext cx="7260835" cy="297142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5453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Se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 err="1">
                <a:latin typeface="Arial"/>
                <a:cs typeface="Arial"/>
              </a:rPr>
              <a:t>servidor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visto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local,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acesso </a:t>
            </a:r>
            <a:r>
              <a:rPr sz="1815" dirty="0">
                <a:latin typeface="Arial"/>
                <a:cs typeface="Arial"/>
              </a:rPr>
              <a:t>externo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bloqueado.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Você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fazer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isto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próprio </a:t>
            </a:r>
            <a:r>
              <a:rPr sz="1815" dirty="0">
                <a:latin typeface="Arial"/>
                <a:cs typeface="Arial"/>
              </a:rPr>
              <a:t>esquema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dirty="0">
                <a:latin typeface="Arial"/>
                <a:cs typeface="Arial"/>
              </a:rPr>
              <a:t>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assim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ao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estará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restrito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continuará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aberta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rede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externa.</a:t>
            </a:r>
            <a:endParaRPr sz="1815" dirty="0">
              <a:latin typeface="Arial"/>
              <a:cs typeface="Arial"/>
            </a:endParaRPr>
          </a:p>
          <a:p>
            <a:pPr marL="305453" marR="46106" indent="-293926">
              <a:lnSpc>
                <a:spcPct val="100099"/>
              </a:lnSpc>
              <a:spcBef>
                <a:spcPts val="1275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melhor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alternativa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evitar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indesejado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implementação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firewall.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externa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acessar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próprio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firewall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encarrega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filtrar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acesso.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Dessa </a:t>
            </a:r>
            <a:r>
              <a:rPr sz="1815" dirty="0">
                <a:latin typeface="Arial"/>
                <a:cs typeface="Arial"/>
              </a:rPr>
              <a:t>forma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porta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 err="1">
                <a:latin typeface="Arial"/>
                <a:cs typeface="Arial"/>
              </a:rPr>
              <a:t>ao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 err="1">
                <a:latin typeface="Arial"/>
                <a:cs typeface="Arial"/>
              </a:rPr>
              <a:t>MariaDB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será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fechada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conexões externas.</a:t>
            </a:r>
            <a:endParaRPr sz="181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49467" y="860720"/>
            <a:ext cx="9406393" cy="849877"/>
          </a:xfrm>
          <a:prstGeom prst="rect">
            <a:avLst/>
          </a:prstGeom>
        </p:spPr>
        <p:txBody>
          <a:bodyPr vert="horz" wrap="square" lIns="0" tIns="414938" rIns="0" bIns="0" rtlCol="0" anchor="ctr">
            <a:spAutoFit/>
          </a:bodyPr>
          <a:lstStyle/>
          <a:p>
            <a:pPr marL="1432170">
              <a:lnSpc>
                <a:spcPct val="100000"/>
              </a:lnSpc>
              <a:spcBef>
                <a:spcPts val="91"/>
              </a:spcBef>
            </a:pPr>
            <a:r>
              <a:rPr spc="-9" dirty="0"/>
              <a:t>Consequencias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61883" y="1697788"/>
            <a:ext cx="189026" cy="212966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316" spc="462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1316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55797" y="1592900"/>
            <a:ext cx="6037344" cy="90547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2904" dirty="0">
                <a:latin typeface="Arial"/>
                <a:cs typeface="Arial"/>
              </a:rPr>
              <a:t>Sabe o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que</a:t>
            </a:r>
            <a:r>
              <a:rPr sz="2904" spc="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essas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dirty="0">
                <a:latin typeface="Arial"/>
                <a:cs typeface="Arial"/>
              </a:rPr>
              <a:t>empresas tem</a:t>
            </a:r>
            <a:r>
              <a:rPr sz="2904" spc="-9" dirty="0">
                <a:latin typeface="Arial"/>
                <a:cs typeface="Arial"/>
              </a:rPr>
              <a:t> </a:t>
            </a:r>
            <a:r>
              <a:rPr sz="2904" spc="-23" dirty="0">
                <a:latin typeface="Arial"/>
                <a:cs typeface="Arial"/>
              </a:rPr>
              <a:t>em </a:t>
            </a:r>
            <a:r>
              <a:rPr sz="2904" dirty="0">
                <a:latin typeface="Arial"/>
                <a:cs typeface="Arial"/>
              </a:rPr>
              <a:t>comum</a:t>
            </a:r>
            <a:r>
              <a:rPr sz="2904" spc="-5" dirty="0">
                <a:latin typeface="Arial"/>
                <a:cs typeface="Arial"/>
              </a:rPr>
              <a:t> </a:t>
            </a:r>
            <a:r>
              <a:rPr sz="2904" spc="-45" dirty="0">
                <a:latin typeface="Arial"/>
                <a:cs typeface="Arial"/>
              </a:rPr>
              <a:t>?</a:t>
            </a:r>
            <a:endParaRPr sz="2904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9872" y="3267635"/>
            <a:ext cx="2377824" cy="176348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5008" y="3267635"/>
            <a:ext cx="2274090" cy="1658599"/>
          </a:xfrm>
          <a:prstGeom prst="rect">
            <a:avLst/>
          </a:prstGeom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706200" y="858328"/>
            <a:ext cx="9301324" cy="707791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3015338" marR="536560" indent="-2565803">
              <a:lnSpc>
                <a:spcPct val="100000"/>
              </a:lnSpc>
              <a:spcBef>
                <a:spcPts val="91"/>
              </a:spcBef>
            </a:pPr>
            <a:r>
              <a:rPr sz="2723" dirty="0"/>
              <a:t>Consequencias</a:t>
            </a:r>
            <a:r>
              <a:rPr sz="2723" spc="-59" dirty="0"/>
              <a:t> </a:t>
            </a:r>
            <a:r>
              <a:rPr sz="2723" dirty="0"/>
              <a:t>de</a:t>
            </a:r>
            <a:r>
              <a:rPr sz="2723" spc="-45" dirty="0"/>
              <a:t> </a:t>
            </a:r>
            <a:r>
              <a:rPr sz="2723" dirty="0"/>
              <a:t>Banco</a:t>
            </a:r>
            <a:r>
              <a:rPr sz="2723" spc="-50" dirty="0"/>
              <a:t> </a:t>
            </a:r>
            <a:r>
              <a:rPr sz="2723" dirty="0"/>
              <a:t>de</a:t>
            </a:r>
            <a:r>
              <a:rPr sz="2723" spc="-45" dirty="0"/>
              <a:t> </a:t>
            </a:r>
            <a:r>
              <a:rPr sz="2723" dirty="0"/>
              <a:t>Dados</a:t>
            </a:r>
            <a:r>
              <a:rPr sz="2723" spc="-59" dirty="0"/>
              <a:t> </a:t>
            </a:r>
            <a:r>
              <a:rPr sz="2723" spc="-23" dirty="0"/>
              <a:t>não </a:t>
            </a:r>
            <a:r>
              <a:rPr sz="2723" spc="-9" dirty="0"/>
              <a:t>seguros.</a:t>
            </a:r>
            <a:endParaRPr sz="2723" dirty="0"/>
          </a:p>
          <a:p>
            <a:pPr marL="11527">
              <a:lnSpc>
                <a:spcPct val="100000"/>
              </a:lnSpc>
              <a:spcBef>
                <a:spcPts val="200"/>
              </a:spcBef>
            </a:pPr>
            <a:r>
              <a:rPr sz="1634" dirty="0">
                <a:solidFill>
                  <a:srgbClr val="000000"/>
                </a:solidFill>
              </a:rPr>
              <a:t>Invasão</a:t>
            </a:r>
            <a:r>
              <a:rPr sz="1634" spc="-18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em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banco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de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dados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coloca</a:t>
            </a:r>
            <a:r>
              <a:rPr sz="1634" spc="-27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em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risco</a:t>
            </a:r>
            <a:r>
              <a:rPr sz="1634" spc="-14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2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milhões</a:t>
            </a:r>
            <a:r>
              <a:rPr sz="1634" spc="-32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de</a:t>
            </a:r>
            <a:r>
              <a:rPr sz="1634" spc="-27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clientes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dirty="0">
                <a:solidFill>
                  <a:srgbClr val="000000"/>
                </a:solidFill>
              </a:rPr>
              <a:t>da</a:t>
            </a:r>
            <a:r>
              <a:rPr sz="1634" spc="-23" dirty="0">
                <a:solidFill>
                  <a:srgbClr val="000000"/>
                </a:solidFill>
              </a:rPr>
              <a:t> </a:t>
            </a:r>
            <a:r>
              <a:rPr sz="1634" spc="-9" dirty="0">
                <a:solidFill>
                  <a:srgbClr val="000000"/>
                </a:solidFill>
              </a:rPr>
              <a:t>Honda</a:t>
            </a:r>
            <a:endParaRPr sz="1634" dirty="0"/>
          </a:p>
        </p:txBody>
      </p:sp>
      <p:sp>
        <p:nvSpPr>
          <p:cNvPr id="3" name="object 3"/>
          <p:cNvSpPr txBox="1"/>
          <p:nvPr/>
        </p:nvSpPr>
        <p:spPr>
          <a:xfrm>
            <a:off x="1868245" y="1884509"/>
            <a:ext cx="7619872" cy="4952222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4300" marR="3285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Clientes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Honda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correndo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risco.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recall </a:t>
            </a:r>
            <a:r>
              <a:rPr sz="1815" dirty="0">
                <a:latin typeface="Arial"/>
                <a:cs typeface="Arial"/>
              </a:rPr>
              <a:t>nos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automóveis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fabricados,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invasão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dados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e-</a:t>
            </a:r>
            <a:r>
              <a:rPr sz="1815" dirty="0">
                <a:latin typeface="Arial"/>
                <a:cs typeface="Arial"/>
              </a:rPr>
              <a:t>mails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clientes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empresa.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Cerca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dois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milhões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endereços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foram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roubados,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além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informações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pessoais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como </a:t>
            </a:r>
            <a:r>
              <a:rPr sz="1815" dirty="0">
                <a:latin typeface="Arial"/>
                <a:cs typeface="Arial"/>
              </a:rPr>
              <a:t>endereço,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modelo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identificação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veículo.</a:t>
            </a:r>
            <a:endParaRPr sz="1815" dirty="0">
              <a:latin typeface="Arial"/>
              <a:cs typeface="Arial"/>
            </a:endParaRPr>
          </a:p>
          <a:p>
            <a:pPr>
              <a:spcBef>
                <a:spcPts val="100"/>
              </a:spcBef>
            </a:pPr>
            <a:endParaRPr sz="1815" dirty="0">
              <a:latin typeface="Arial"/>
              <a:cs typeface="Arial"/>
            </a:endParaRPr>
          </a:p>
          <a:p>
            <a:pPr marL="304300" marR="497946"/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empresa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investigando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crime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aconteceu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tentando </a:t>
            </a:r>
            <a:r>
              <a:rPr sz="1815" dirty="0">
                <a:latin typeface="Arial"/>
                <a:cs typeface="Arial"/>
              </a:rPr>
              <a:t>identificar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principais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culpados.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Até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agora,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mira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da </a:t>
            </a:r>
            <a:r>
              <a:rPr sz="1815" dirty="0">
                <a:latin typeface="Arial"/>
                <a:cs typeface="Arial"/>
              </a:rPr>
              <a:t>investigação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empresa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marketing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Silverpop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Systems, </a:t>
            </a:r>
            <a:r>
              <a:rPr sz="1815" dirty="0">
                <a:latin typeface="Arial"/>
                <a:cs typeface="Arial"/>
              </a:rPr>
              <a:t>responsáveis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pelas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newsletters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fabricante.</a:t>
            </a:r>
            <a:endParaRPr sz="1815" dirty="0">
              <a:latin typeface="Arial"/>
              <a:cs typeface="Arial"/>
            </a:endParaRPr>
          </a:p>
          <a:p>
            <a:pPr>
              <a:spcBef>
                <a:spcPts val="91"/>
              </a:spcBef>
            </a:pPr>
            <a:endParaRPr sz="1815" dirty="0">
              <a:latin typeface="Arial"/>
              <a:cs typeface="Arial"/>
            </a:endParaRPr>
          </a:p>
          <a:p>
            <a:pPr marL="304300" marR="4611"/>
            <a:r>
              <a:rPr sz="1815" dirty="0">
                <a:latin typeface="Arial"/>
                <a:cs typeface="Arial"/>
              </a:rPr>
              <a:t>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Honda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avisou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clientes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comunicado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oficial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enviado</a:t>
            </a:r>
            <a:r>
              <a:rPr sz="1815" spc="4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e-</a:t>
            </a:r>
            <a:r>
              <a:rPr sz="1815" dirty="0">
                <a:latin typeface="Arial"/>
                <a:cs typeface="Arial"/>
              </a:rPr>
              <a:t>mail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um.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Afinal,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esses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é </a:t>
            </a:r>
            <a:r>
              <a:rPr sz="1815" dirty="0">
                <a:latin typeface="Arial"/>
                <a:cs typeface="Arial"/>
              </a:rPr>
              <a:t>simples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receber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comunicado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fosse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representante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Honda </a:t>
            </a:r>
            <a:r>
              <a:rPr sz="1815" dirty="0">
                <a:latin typeface="Arial"/>
                <a:cs typeface="Arial"/>
              </a:rPr>
              <a:t>local,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seus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pedindo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informações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pessoais.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perigo.</a:t>
            </a:r>
            <a:endParaRPr sz="1815" dirty="0">
              <a:latin typeface="Arial"/>
              <a:cs typeface="Arial"/>
            </a:endParaRPr>
          </a:p>
          <a:p>
            <a:pPr marL="11527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Fonte: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solidFill>
                  <a:srgbClr val="0000FF"/>
                </a:solidFill>
                <a:latin typeface="Arial"/>
                <a:cs typeface="Arial"/>
                <a:hlinkClick r:id="rId2"/>
              </a:rPr>
              <a:t>http://bit.ly/gJoUcW</a:t>
            </a:r>
            <a:endParaRPr sz="181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886709" y="784689"/>
            <a:ext cx="7487899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Aspectos</a:t>
            </a:r>
            <a:r>
              <a:rPr spc="-136" dirty="0"/>
              <a:t> </a:t>
            </a:r>
            <a:r>
              <a:rPr dirty="0"/>
              <a:t>Gerais</a:t>
            </a:r>
            <a:r>
              <a:rPr spc="-136" dirty="0"/>
              <a:t> </a:t>
            </a:r>
            <a:r>
              <a:rPr dirty="0"/>
              <a:t>de</a:t>
            </a:r>
            <a:r>
              <a:rPr spc="-136" dirty="0"/>
              <a:t> </a:t>
            </a:r>
            <a:r>
              <a:rPr spc="-9" dirty="0"/>
              <a:t>Segurança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6473" y="1166281"/>
            <a:ext cx="10726635" cy="424613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6340">
              <a:spcBef>
                <a:spcPts val="91"/>
              </a:spcBef>
              <a:tabLst>
                <a:tab pos="583242" algn="l"/>
                <a:tab pos="1688635" algn="l"/>
                <a:tab pos="2443622" algn="l"/>
                <a:tab pos="3882708" algn="l"/>
                <a:tab pos="4921248" algn="l"/>
                <a:tab pos="5876220" algn="l"/>
                <a:tab pos="6380504" algn="l"/>
              </a:tabLst>
            </a:pPr>
            <a:r>
              <a:rPr sz="2360" spc="-23" dirty="0">
                <a:latin typeface="Arial"/>
                <a:cs typeface="Arial"/>
              </a:rPr>
              <a:t>De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acordo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23" dirty="0">
                <a:latin typeface="Arial"/>
                <a:cs typeface="Arial"/>
              </a:rPr>
              <a:t>com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SÊMOLA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(2003,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p.12),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23" dirty="0">
                <a:latin typeface="Arial"/>
                <a:cs typeface="Arial"/>
              </a:rPr>
              <a:t>os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principais </a:t>
            </a:r>
            <a:r>
              <a:rPr sz="2360" dirty="0">
                <a:latin typeface="Arial"/>
                <a:cs typeface="Arial"/>
              </a:rPr>
              <a:t>motivos</a:t>
            </a:r>
            <a:r>
              <a:rPr sz="2360" spc="-36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para</a:t>
            </a:r>
            <a:r>
              <a:rPr sz="2360" spc="-41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se</a:t>
            </a:r>
            <a:r>
              <a:rPr sz="2360" spc="-41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proteger</a:t>
            </a:r>
            <a:r>
              <a:rPr sz="2360" spc="-36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uma</a:t>
            </a:r>
            <a:r>
              <a:rPr sz="2360" spc="-41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informação</a:t>
            </a:r>
            <a:r>
              <a:rPr sz="2360" spc="-41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são</a:t>
            </a:r>
            <a:r>
              <a:rPr sz="2360" spc="-41" dirty="0">
                <a:latin typeface="Arial"/>
                <a:cs typeface="Arial"/>
              </a:rPr>
              <a:t> </a:t>
            </a:r>
            <a:r>
              <a:rPr sz="2360" spc="-45" dirty="0">
                <a:latin typeface="Arial"/>
                <a:cs typeface="Arial"/>
              </a:rPr>
              <a:t>:</a:t>
            </a:r>
            <a:endParaRPr sz="2360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seu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valor,</a:t>
            </a:r>
            <a:endParaRPr sz="1815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impacto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ausência,</a:t>
            </a:r>
            <a:endParaRPr sz="1815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impacto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resultante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seu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terceiros,</a:t>
            </a:r>
            <a:endParaRPr sz="1815" dirty="0">
              <a:latin typeface="Arial"/>
              <a:cs typeface="Arial"/>
            </a:endParaRPr>
          </a:p>
          <a:p>
            <a:pPr marL="11527" marR="8069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importância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existência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relação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dependência</a:t>
            </a:r>
            <a:r>
              <a:rPr sz="1815" spc="20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19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200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sua </a:t>
            </a:r>
            <a:r>
              <a:rPr sz="1815" dirty="0">
                <a:latin typeface="Arial"/>
                <a:cs typeface="Arial"/>
              </a:rPr>
              <a:t>atividade,</a:t>
            </a:r>
            <a:r>
              <a:rPr sz="1815" spc="-73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e</a:t>
            </a:r>
            <a:endParaRPr sz="1815" dirty="0">
              <a:latin typeface="Arial"/>
              <a:cs typeface="Arial"/>
            </a:endParaRPr>
          </a:p>
          <a:p>
            <a:pPr marL="11527" marR="8645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informação</a:t>
            </a:r>
            <a:r>
              <a:rPr sz="1815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deve</a:t>
            </a:r>
            <a:r>
              <a:rPr sz="1815" spc="1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1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protegida</a:t>
            </a:r>
            <a:r>
              <a:rPr sz="1815" spc="1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1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todo</a:t>
            </a:r>
            <a:r>
              <a:rPr sz="1815" spc="1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seu</a:t>
            </a:r>
            <a:r>
              <a:rPr sz="1815" spc="1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ciclo</a:t>
            </a:r>
            <a:r>
              <a:rPr sz="1815" spc="1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1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vida,</a:t>
            </a:r>
            <a:r>
              <a:rPr sz="1815" spc="1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desde</a:t>
            </a:r>
            <a:r>
              <a:rPr sz="1815" spc="1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sua </a:t>
            </a:r>
            <a:r>
              <a:rPr sz="1815" dirty="0">
                <a:latin typeface="Arial"/>
                <a:cs typeface="Arial"/>
              </a:rPr>
              <a:t>criação,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manuseio,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armazenamento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transporte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descarte.</a:t>
            </a:r>
            <a:endParaRPr sz="1815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15" dirty="0">
              <a:latin typeface="Arial"/>
              <a:cs typeface="Arial"/>
            </a:endParaRPr>
          </a:p>
          <a:p>
            <a:pPr>
              <a:spcBef>
                <a:spcPts val="563"/>
              </a:spcBef>
            </a:pPr>
            <a:endParaRPr sz="1815" dirty="0">
              <a:latin typeface="Arial"/>
              <a:cs typeface="Arial"/>
            </a:endParaRPr>
          </a:p>
          <a:p>
            <a:pPr marL="11527"/>
            <a:r>
              <a:rPr sz="2360" dirty="0">
                <a:latin typeface="Arial"/>
                <a:cs typeface="Arial"/>
              </a:rPr>
              <a:t>Os</a:t>
            </a:r>
            <a:r>
              <a:rPr sz="2360" spc="277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SGBDs</a:t>
            </a:r>
            <a:r>
              <a:rPr sz="2360" spc="268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para</a:t>
            </a:r>
            <a:r>
              <a:rPr sz="2360" spc="272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garantir</a:t>
            </a:r>
            <a:r>
              <a:rPr sz="2360" spc="268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a</a:t>
            </a:r>
            <a:r>
              <a:rPr sz="2360" spc="272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segurança</a:t>
            </a:r>
            <a:r>
              <a:rPr sz="2360" spc="272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das</a:t>
            </a:r>
            <a:r>
              <a:rPr sz="2360" spc="272" dirty="0">
                <a:latin typeface="Arial"/>
                <a:cs typeface="Arial"/>
              </a:rPr>
              <a:t> </a:t>
            </a:r>
            <a:r>
              <a:rPr sz="2360" spc="-9" dirty="0">
                <a:latin typeface="Arial"/>
                <a:cs typeface="Arial"/>
              </a:rPr>
              <a:t>informações,</a:t>
            </a:r>
            <a:endParaRPr sz="236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4575" y="5535961"/>
            <a:ext cx="2667704" cy="73799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  <a:tabLst>
                <a:tab pos="1462139" algn="l"/>
              </a:tabLst>
            </a:pPr>
            <a:r>
              <a:rPr sz="2360" spc="-9" dirty="0">
                <a:latin typeface="Arial"/>
                <a:cs typeface="Arial"/>
              </a:rPr>
              <a:t>devem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possuir</a:t>
            </a:r>
            <a:endParaRPr sz="2360" dirty="0">
              <a:latin typeface="Arial"/>
              <a:cs typeface="Arial"/>
            </a:endParaRPr>
          </a:p>
          <a:p>
            <a:pPr marL="11527">
              <a:tabLst>
                <a:tab pos="2109929" algn="l"/>
                <a:tab pos="2488576" algn="l"/>
              </a:tabLst>
            </a:pPr>
            <a:r>
              <a:rPr sz="2360" b="1" spc="-9" dirty="0">
                <a:latin typeface="Arial"/>
                <a:cs typeface="Arial"/>
              </a:rPr>
              <a:t>concorrencia</a:t>
            </a:r>
            <a:r>
              <a:rPr sz="2360" b="1" dirty="0">
                <a:latin typeface="Arial"/>
                <a:cs typeface="Arial"/>
              </a:rPr>
              <a:t>	</a:t>
            </a:r>
            <a:r>
              <a:rPr sz="2360" spc="-45" dirty="0">
                <a:latin typeface="Arial"/>
                <a:cs typeface="Arial"/>
              </a:rPr>
              <a:t>e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45" dirty="0">
                <a:latin typeface="Arial"/>
                <a:cs typeface="Arial"/>
              </a:rPr>
              <a:t>a</a:t>
            </a:r>
            <a:endParaRPr sz="236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59600" y="5535961"/>
            <a:ext cx="4815008" cy="73799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115842">
              <a:spcBef>
                <a:spcPts val="91"/>
              </a:spcBef>
              <a:tabLst>
                <a:tab pos="1758371" algn="l"/>
                <a:tab pos="2029244" algn="l"/>
                <a:tab pos="2304151" algn="l"/>
                <a:tab pos="2928889" algn="l"/>
                <a:tab pos="3449311" algn="l"/>
                <a:tab pos="3977226" algn="l"/>
              </a:tabLst>
            </a:pPr>
            <a:r>
              <a:rPr sz="2360" b="1" spc="-9" dirty="0">
                <a:latin typeface="Arial"/>
                <a:cs typeface="Arial"/>
              </a:rPr>
              <a:t>controles</a:t>
            </a:r>
            <a:r>
              <a:rPr sz="2360" b="1" dirty="0">
                <a:latin typeface="Arial"/>
                <a:cs typeface="Arial"/>
              </a:rPr>
              <a:t>		</a:t>
            </a:r>
            <a:r>
              <a:rPr sz="2360" b="1" spc="-23" dirty="0">
                <a:latin typeface="Arial"/>
                <a:cs typeface="Arial"/>
              </a:rPr>
              <a:t>de</a:t>
            </a:r>
            <a:r>
              <a:rPr sz="2360" b="1" dirty="0">
                <a:latin typeface="Arial"/>
                <a:cs typeface="Arial"/>
              </a:rPr>
              <a:t>	</a:t>
            </a:r>
            <a:r>
              <a:rPr sz="2360" b="1" spc="-9" dirty="0">
                <a:latin typeface="Arial"/>
                <a:cs typeface="Arial"/>
              </a:rPr>
              <a:t>redundancia</a:t>
            </a:r>
            <a:r>
              <a:rPr sz="2360" spc="-9" dirty="0">
                <a:latin typeface="Arial"/>
                <a:cs typeface="Arial"/>
              </a:rPr>
              <a:t>, capacidade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23" dirty="0">
                <a:latin typeface="Arial"/>
                <a:cs typeface="Arial"/>
              </a:rPr>
              <a:t>de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manter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23" dirty="0">
                <a:latin typeface="Arial"/>
                <a:cs typeface="Arial"/>
              </a:rPr>
              <a:t>os</a:t>
            </a:r>
            <a:r>
              <a:rPr sz="2360" dirty="0">
                <a:latin typeface="Arial"/>
                <a:cs typeface="Arial"/>
              </a:rPr>
              <a:t>	</a:t>
            </a:r>
            <a:r>
              <a:rPr sz="2360" spc="-9" dirty="0">
                <a:latin typeface="Arial"/>
                <a:cs typeface="Arial"/>
              </a:rPr>
              <a:t>dados</a:t>
            </a:r>
            <a:endParaRPr sz="236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4575" y="6255187"/>
            <a:ext cx="6681651" cy="37481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360" dirty="0">
                <a:latin typeface="Arial"/>
                <a:cs typeface="Arial"/>
              </a:rPr>
              <a:t>integros,</a:t>
            </a:r>
            <a:r>
              <a:rPr sz="2360" spc="-64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aplicando</a:t>
            </a:r>
            <a:r>
              <a:rPr sz="2360" spc="-54" dirty="0">
                <a:latin typeface="Arial"/>
                <a:cs typeface="Arial"/>
              </a:rPr>
              <a:t> </a:t>
            </a:r>
            <a:r>
              <a:rPr sz="2360" dirty="0">
                <a:latin typeface="Arial"/>
                <a:cs typeface="Arial"/>
              </a:rPr>
              <a:t>as</a:t>
            </a:r>
            <a:r>
              <a:rPr sz="2360" spc="-27" dirty="0">
                <a:latin typeface="Arial"/>
                <a:cs typeface="Arial"/>
              </a:rPr>
              <a:t> </a:t>
            </a:r>
            <a:r>
              <a:rPr sz="2360" b="1" dirty="0">
                <a:latin typeface="Arial"/>
                <a:cs typeface="Arial"/>
              </a:rPr>
              <a:t>restrições</a:t>
            </a:r>
            <a:r>
              <a:rPr sz="2360" b="1" spc="-59" dirty="0">
                <a:latin typeface="Arial"/>
                <a:cs typeface="Arial"/>
              </a:rPr>
              <a:t> </a:t>
            </a:r>
            <a:r>
              <a:rPr sz="2360" b="1" dirty="0">
                <a:latin typeface="Arial"/>
                <a:cs typeface="Arial"/>
              </a:rPr>
              <a:t>de</a:t>
            </a:r>
            <a:r>
              <a:rPr sz="2360" b="1" spc="-54" dirty="0">
                <a:latin typeface="Arial"/>
                <a:cs typeface="Arial"/>
              </a:rPr>
              <a:t> </a:t>
            </a:r>
            <a:r>
              <a:rPr sz="2360" b="1" spc="-9" dirty="0">
                <a:latin typeface="Arial"/>
                <a:cs typeface="Arial"/>
              </a:rPr>
              <a:t>integridade.</a:t>
            </a:r>
            <a:endParaRPr sz="236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938442" y="901543"/>
            <a:ext cx="9184829" cy="430664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2558311" marR="4611" indent="-2547361">
              <a:lnSpc>
                <a:spcPct val="100000"/>
              </a:lnSpc>
              <a:spcBef>
                <a:spcPts val="91"/>
              </a:spcBef>
            </a:pPr>
            <a:r>
              <a:rPr sz="2723" dirty="0"/>
              <a:t>Consequencias</a:t>
            </a:r>
            <a:r>
              <a:rPr sz="2723" spc="-45" dirty="0"/>
              <a:t> </a:t>
            </a:r>
            <a:r>
              <a:rPr sz="2723" dirty="0"/>
              <a:t>de</a:t>
            </a:r>
            <a:r>
              <a:rPr sz="2723" spc="-41" dirty="0"/>
              <a:t> </a:t>
            </a:r>
            <a:r>
              <a:rPr sz="2723" dirty="0"/>
              <a:t>Banco</a:t>
            </a:r>
            <a:r>
              <a:rPr sz="2723" spc="-36" dirty="0"/>
              <a:t> </a:t>
            </a:r>
            <a:r>
              <a:rPr sz="2723" dirty="0"/>
              <a:t>de</a:t>
            </a:r>
            <a:r>
              <a:rPr sz="2723" spc="-45" dirty="0"/>
              <a:t> </a:t>
            </a:r>
            <a:r>
              <a:rPr sz="2723" dirty="0"/>
              <a:t>Dados</a:t>
            </a:r>
            <a:r>
              <a:rPr sz="2723" spc="-41" dirty="0"/>
              <a:t> </a:t>
            </a:r>
            <a:r>
              <a:rPr sz="2723" spc="-23" dirty="0"/>
              <a:t>não </a:t>
            </a:r>
            <a:r>
              <a:rPr sz="2723" spc="-9" dirty="0"/>
              <a:t>Seguros.</a:t>
            </a:r>
            <a:endParaRPr sz="2723" dirty="0"/>
          </a:p>
        </p:txBody>
      </p:sp>
      <p:sp>
        <p:nvSpPr>
          <p:cNvPr id="3" name="object 3"/>
          <p:cNvSpPr txBox="1"/>
          <p:nvPr/>
        </p:nvSpPr>
        <p:spPr>
          <a:xfrm>
            <a:off x="2064188" y="1659752"/>
            <a:ext cx="7294261" cy="498069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3724" marR="164253" indent="-292774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Utilizando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técnica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injeção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SQL,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dupla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invasores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obteve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lista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credenciais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diversos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domínios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ligados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produto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Oracle.</a:t>
            </a:r>
            <a:endParaRPr sz="1815" dirty="0">
              <a:latin typeface="Arial"/>
              <a:cs typeface="Arial"/>
            </a:endParaRPr>
          </a:p>
          <a:p>
            <a:pPr marL="303724" marR="15561" indent="-292774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>
                <a:latin typeface="Arial"/>
                <a:cs typeface="Arial"/>
              </a:rPr>
              <a:t>MySQL</a:t>
            </a:r>
            <a:r>
              <a:rPr sz="1815" dirty="0">
                <a:latin typeface="Arial"/>
                <a:cs typeface="Arial"/>
              </a:rPr>
              <a:t>.com,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clientes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adquirido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pela </a:t>
            </a:r>
            <a:r>
              <a:rPr sz="1815" dirty="0">
                <a:latin typeface="Arial"/>
                <a:cs typeface="Arial"/>
              </a:rPr>
              <a:t>Oracle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compra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Sun,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foi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aparentemente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comprometido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no </a:t>
            </a:r>
            <a:r>
              <a:rPr sz="1815" dirty="0">
                <a:latin typeface="Arial"/>
                <a:cs typeface="Arial"/>
              </a:rPr>
              <a:t>fim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semana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dupla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hackers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publicaram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nomes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-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alguns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casos,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-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site.</a:t>
            </a:r>
            <a:endParaRPr sz="1815" dirty="0">
              <a:latin typeface="Arial"/>
              <a:cs typeface="Arial"/>
            </a:endParaRPr>
          </a:p>
          <a:p>
            <a:pPr marL="303724" marR="4611" indent="-292774">
              <a:spcBef>
                <a:spcPts val="1289"/>
              </a:spcBef>
            </a:pPr>
            <a:r>
              <a:rPr sz="1815" spc="-9" dirty="0">
                <a:latin typeface="Arial"/>
                <a:cs typeface="Arial"/>
              </a:rPr>
              <a:t>Identificando-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"TinKode"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"Ne0h",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hackers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afirmaram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ter </a:t>
            </a:r>
            <a:r>
              <a:rPr sz="1815" dirty="0">
                <a:latin typeface="Arial"/>
                <a:cs typeface="Arial"/>
              </a:rPr>
              <a:t>utilizado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-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ironicamente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-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ataque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injeção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SQL,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mas</a:t>
            </a:r>
            <a:r>
              <a:rPr sz="1815" spc="-23" dirty="0">
                <a:latin typeface="Arial"/>
                <a:cs typeface="Arial"/>
              </a:rPr>
              <a:t> não </a:t>
            </a:r>
            <a:r>
              <a:rPr sz="1815" dirty="0">
                <a:latin typeface="Arial"/>
                <a:cs typeface="Arial"/>
              </a:rPr>
              <a:t>forneceram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detalhes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sobre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operação.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domínios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vulneráveis </a:t>
            </a:r>
            <a:r>
              <a:rPr sz="1815" dirty="0">
                <a:latin typeface="Arial"/>
                <a:cs typeface="Arial"/>
              </a:rPr>
              <a:t>foram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listados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  <a:hlinkClick r:id="rId2"/>
              </a:rPr>
              <a:t>www.</a:t>
            </a:r>
            <a:r>
              <a:rPr lang="pt-BR" sz="1815" dirty="0" err="1">
                <a:latin typeface="Arial"/>
                <a:cs typeface="Arial"/>
                <a:hlinkClick r:id="rId2"/>
              </a:rPr>
              <a:t>mysql</a:t>
            </a:r>
            <a:r>
              <a:rPr sz="1815" dirty="0">
                <a:latin typeface="Arial"/>
                <a:cs typeface="Arial"/>
                <a:hlinkClick r:id="rId2"/>
              </a:rPr>
              <a:t>.com,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  <a:hlinkClick r:id="rId3"/>
              </a:rPr>
              <a:t>www.</a:t>
            </a:r>
            <a:r>
              <a:rPr lang="pt-BR" sz="1815" dirty="0" err="1">
                <a:latin typeface="Arial"/>
                <a:cs typeface="Arial"/>
                <a:hlinkClick r:id="rId3"/>
              </a:rPr>
              <a:t>mysql</a:t>
            </a:r>
            <a:r>
              <a:rPr sz="1815" dirty="0">
                <a:latin typeface="Arial"/>
                <a:cs typeface="Arial"/>
                <a:hlinkClick r:id="rId3"/>
              </a:rPr>
              <a:t>.fr,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  <a:hlinkClick r:id="rId4"/>
              </a:rPr>
              <a:t>www.</a:t>
            </a:r>
            <a:r>
              <a:rPr lang="pt-BR" sz="1815" spc="-9" dirty="0" err="1">
                <a:latin typeface="Arial"/>
                <a:cs typeface="Arial"/>
                <a:hlinkClick r:id="rId4"/>
              </a:rPr>
              <a:t>mysql</a:t>
            </a:r>
            <a:r>
              <a:rPr sz="1815" spc="-9" dirty="0">
                <a:latin typeface="Arial"/>
                <a:cs typeface="Arial"/>
                <a:hlinkClick r:id="rId4"/>
              </a:rPr>
              <a:t>.de,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  <a:hlinkClick r:id="rId5"/>
              </a:rPr>
              <a:t>www.</a:t>
            </a:r>
            <a:r>
              <a:rPr lang="pt-BR" sz="1815" dirty="0" err="1">
                <a:latin typeface="Arial"/>
                <a:cs typeface="Arial"/>
                <a:hlinkClick r:id="rId5"/>
              </a:rPr>
              <a:t>mysql</a:t>
            </a:r>
            <a:r>
              <a:rPr sz="1815" dirty="0">
                <a:latin typeface="Arial"/>
                <a:cs typeface="Arial"/>
                <a:hlinkClick r:id="rId5"/>
              </a:rPr>
              <a:t>.it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www-</a:t>
            </a:r>
            <a:r>
              <a:rPr sz="1815" spc="-9" dirty="0" err="1">
                <a:latin typeface="Arial"/>
                <a:cs typeface="Arial"/>
              </a:rPr>
              <a:t>jp</a:t>
            </a:r>
            <a:r>
              <a:rPr sz="1815" spc="-9" dirty="0">
                <a:latin typeface="Arial"/>
                <a:cs typeface="Arial"/>
              </a:rPr>
              <a:t>.</a:t>
            </a:r>
            <a:r>
              <a:rPr lang="pt-BR" sz="1815" spc="-9" dirty="0" err="1">
                <a:latin typeface="Arial"/>
                <a:cs typeface="Arial"/>
              </a:rPr>
              <a:t>mysql</a:t>
            </a:r>
            <a:r>
              <a:rPr sz="1815" spc="-9" dirty="0">
                <a:latin typeface="Arial"/>
                <a:cs typeface="Arial"/>
              </a:rPr>
              <a:t>.com.</a:t>
            </a:r>
            <a:endParaRPr sz="1815" dirty="0">
              <a:latin typeface="Arial"/>
              <a:cs typeface="Arial"/>
            </a:endParaRPr>
          </a:p>
          <a:p>
            <a:pPr marL="303724" marR="87602" indent="-292774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acordo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post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lista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discussão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bugs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Full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Disclosure,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>
                <a:latin typeface="Arial"/>
                <a:cs typeface="Arial"/>
              </a:rPr>
              <a:t>MySQL</a:t>
            </a:r>
            <a:r>
              <a:rPr sz="1815" dirty="0">
                <a:latin typeface="Arial"/>
                <a:cs typeface="Arial"/>
              </a:rPr>
              <a:t>.com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mantém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diversos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internos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um </a:t>
            </a:r>
            <a:r>
              <a:rPr sz="1815" dirty="0">
                <a:latin typeface="Arial"/>
                <a:cs typeface="Arial"/>
              </a:rPr>
              <a:t>servidor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web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Apache.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informação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postada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incluiu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diversos </a:t>
            </a:r>
            <a:r>
              <a:rPr sz="1815" dirty="0">
                <a:latin typeface="Arial"/>
                <a:cs typeface="Arial"/>
              </a:rPr>
              <a:t>códigos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hash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-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já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quebradas.</a:t>
            </a:r>
            <a:endParaRPr sz="181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1362" y="1788399"/>
            <a:ext cx="10436471" cy="4309482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3724" marR="4611" indent="-292774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Entre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credenciais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constavam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lista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publicada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Pastebin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estavam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diversos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dados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>
                <a:latin typeface="Arial"/>
                <a:cs typeface="Arial"/>
              </a:rPr>
              <a:t>MySQL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instalados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servidor,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admin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blogs </a:t>
            </a:r>
            <a:r>
              <a:rPr sz="1815" dirty="0">
                <a:latin typeface="Arial"/>
                <a:cs typeface="Arial"/>
              </a:rPr>
              <a:t>corporativos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dois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ex-</a:t>
            </a:r>
            <a:r>
              <a:rPr sz="1815" dirty="0">
                <a:latin typeface="Arial"/>
                <a:cs typeface="Arial"/>
              </a:rPr>
              <a:t>funcionários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>
                <a:latin typeface="Arial"/>
                <a:cs typeface="Arial"/>
              </a:rPr>
              <a:t>MySQL </a:t>
            </a:r>
            <a:r>
              <a:rPr sz="1815" dirty="0">
                <a:latin typeface="Arial"/>
                <a:cs typeface="Arial"/>
              </a:rPr>
              <a:t>: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ex-</a:t>
            </a:r>
            <a:r>
              <a:rPr sz="1815" dirty="0">
                <a:latin typeface="Arial"/>
                <a:cs typeface="Arial"/>
              </a:rPr>
              <a:t>diretor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de </a:t>
            </a:r>
            <a:r>
              <a:rPr sz="1815" dirty="0">
                <a:latin typeface="Arial"/>
                <a:cs typeface="Arial"/>
              </a:rPr>
              <a:t>gerenciamento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produtos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Robin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Schumacher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ex-vice-</a:t>
            </a:r>
            <a:r>
              <a:rPr sz="1815" dirty="0">
                <a:latin typeface="Arial"/>
                <a:cs typeface="Arial"/>
              </a:rPr>
              <a:t>presidente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relações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comunidade,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Kaj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Arnö.</a:t>
            </a:r>
            <a:endParaRPr sz="1815" dirty="0">
              <a:latin typeface="Arial"/>
              <a:cs typeface="Arial"/>
            </a:endParaRPr>
          </a:p>
          <a:p>
            <a:pPr marL="303724" marR="250125" indent="-292774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Schumacher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atualmente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diretor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estratégia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produtos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na </a:t>
            </a:r>
            <a:r>
              <a:rPr sz="1815" dirty="0">
                <a:latin typeface="Arial"/>
                <a:cs typeface="Arial"/>
              </a:rPr>
              <a:t>EnterpriseDB,</a:t>
            </a:r>
            <a:r>
              <a:rPr sz="1815" spc="-6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enquanto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Arnö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trabalha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vice-presidente </a:t>
            </a:r>
            <a:r>
              <a:rPr sz="1815" dirty="0">
                <a:latin typeface="Arial"/>
                <a:cs typeface="Arial"/>
              </a:rPr>
              <a:t>executivo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produtos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SkySQL.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blog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Schumacher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foi </a:t>
            </a:r>
            <a:r>
              <a:rPr sz="1815" dirty="0">
                <a:latin typeface="Arial"/>
                <a:cs typeface="Arial"/>
              </a:rPr>
              <a:t>tocado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junho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2009;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Arnö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inativo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desde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janeiro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18" dirty="0">
                <a:latin typeface="Arial"/>
                <a:cs typeface="Arial"/>
              </a:rPr>
              <a:t> 2010.</a:t>
            </a:r>
            <a:endParaRPr sz="1815" dirty="0">
              <a:latin typeface="Arial"/>
              <a:cs typeface="Arial"/>
            </a:endParaRPr>
          </a:p>
          <a:p>
            <a:pPr marL="303724" marR="352712" indent="-292774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Oracle,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obteve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lang="pt-BR" sz="1815" dirty="0">
                <a:latin typeface="Arial"/>
                <a:cs typeface="Arial"/>
              </a:rPr>
              <a:t>MySQL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aquisição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23" dirty="0">
                <a:latin typeface="Arial"/>
                <a:cs typeface="Arial"/>
              </a:rPr>
              <a:t> Sun </a:t>
            </a:r>
            <a:r>
              <a:rPr sz="1815" dirty="0">
                <a:latin typeface="Arial"/>
                <a:cs typeface="Arial"/>
              </a:rPr>
              <a:t>Microsystems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abril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2009,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não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comentou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incidente.</a:t>
            </a:r>
            <a:endParaRPr sz="1815" dirty="0">
              <a:latin typeface="Arial"/>
              <a:cs typeface="Arial"/>
            </a:endParaRPr>
          </a:p>
          <a:p>
            <a:pPr marL="303724" marR="42072" indent="-292774">
              <a:spcBef>
                <a:spcPts val="1289"/>
              </a:spcBef>
            </a:pPr>
            <a:r>
              <a:rPr sz="1815" dirty="0">
                <a:latin typeface="Arial"/>
                <a:cs typeface="Arial"/>
              </a:rPr>
              <a:t>Uma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empresa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segurança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monitora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ataques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sites, </a:t>
            </a:r>
            <a:r>
              <a:rPr sz="1815" dirty="0">
                <a:latin typeface="Arial"/>
                <a:cs typeface="Arial"/>
              </a:rPr>
              <a:t>Sucuri,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aconselhou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lang="pt-BR" sz="1815" dirty="0">
                <a:latin typeface="Arial"/>
                <a:cs typeface="Arial"/>
              </a:rPr>
              <a:t>MySQL</a:t>
            </a:r>
            <a:r>
              <a:rPr sz="1815" dirty="0">
                <a:latin typeface="Arial"/>
                <a:cs typeface="Arial"/>
              </a:rPr>
              <a:t>.com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mudar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rapidamente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possível,</a:t>
            </a:r>
            <a:r>
              <a:rPr sz="1815" spc="-54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especialmente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se </a:t>
            </a:r>
            <a:r>
              <a:rPr sz="1815" dirty="0">
                <a:latin typeface="Arial"/>
                <a:cs typeface="Arial"/>
              </a:rPr>
              <a:t>eles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usam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mesma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vários</a:t>
            </a:r>
            <a:r>
              <a:rPr sz="1815" spc="-1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sites.</a:t>
            </a:r>
            <a:endParaRPr sz="1815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Fonte: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solidFill>
                  <a:srgbClr val="0000FF"/>
                </a:solidFill>
                <a:latin typeface="Arial"/>
                <a:cs typeface="Arial"/>
                <a:hlinkClick r:id="rId2"/>
              </a:rPr>
              <a:t>http://bit.ly/eU3CN6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348133" y="911294"/>
            <a:ext cx="9902459" cy="430664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2558311" marR="4611" indent="-2547361">
              <a:lnSpc>
                <a:spcPct val="100000"/>
              </a:lnSpc>
              <a:spcBef>
                <a:spcPts val="91"/>
              </a:spcBef>
            </a:pPr>
            <a:r>
              <a:rPr sz="2723" dirty="0"/>
              <a:t>Consequencias</a:t>
            </a:r>
            <a:r>
              <a:rPr sz="2723" spc="-45" dirty="0"/>
              <a:t> </a:t>
            </a:r>
            <a:r>
              <a:rPr sz="2723" dirty="0"/>
              <a:t>de</a:t>
            </a:r>
            <a:r>
              <a:rPr sz="2723" spc="-41" dirty="0"/>
              <a:t> </a:t>
            </a:r>
            <a:r>
              <a:rPr sz="2723" dirty="0"/>
              <a:t>Banco</a:t>
            </a:r>
            <a:r>
              <a:rPr sz="2723" spc="-36" dirty="0"/>
              <a:t> </a:t>
            </a:r>
            <a:r>
              <a:rPr sz="2723" dirty="0"/>
              <a:t>de</a:t>
            </a:r>
            <a:r>
              <a:rPr sz="2723" spc="-45" dirty="0"/>
              <a:t> </a:t>
            </a:r>
            <a:r>
              <a:rPr sz="2723" dirty="0"/>
              <a:t>Dados</a:t>
            </a:r>
            <a:r>
              <a:rPr sz="2723" spc="-41" dirty="0"/>
              <a:t> </a:t>
            </a:r>
            <a:r>
              <a:rPr sz="2723" spc="-23" dirty="0"/>
              <a:t>não </a:t>
            </a:r>
            <a:r>
              <a:rPr sz="2723" spc="-9" dirty="0"/>
              <a:t>Seguros.</a:t>
            </a:r>
            <a:endParaRPr sz="2723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995031" y="720458"/>
            <a:ext cx="9943395" cy="514405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2802097" marR="4611" indent="-2790570">
              <a:lnSpc>
                <a:spcPct val="100000"/>
              </a:lnSpc>
              <a:spcBef>
                <a:spcPts val="91"/>
              </a:spcBef>
            </a:pPr>
            <a:r>
              <a:rPr sz="3267" dirty="0"/>
              <a:t>Recomendações</a:t>
            </a:r>
            <a:r>
              <a:rPr sz="3267" spc="-54" dirty="0"/>
              <a:t> </a:t>
            </a:r>
            <a:r>
              <a:rPr sz="3267" dirty="0"/>
              <a:t>para</a:t>
            </a:r>
            <a:r>
              <a:rPr sz="3267" spc="-41" dirty="0"/>
              <a:t> </a:t>
            </a:r>
            <a:r>
              <a:rPr sz="3267" dirty="0"/>
              <a:t>um</a:t>
            </a:r>
            <a:r>
              <a:rPr sz="3267" spc="-36" dirty="0"/>
              <a:t> </a:t>
            </a:r>
            <a:r>
              <a:rPr sz="3267" spc="-9" dirty="0"/>
              <a:t>ambiente seguro</a:t>
            </a:r>
            <a:endParaRPr sz="3267" dirty="0"/>
          </a:p>
        </p:txBody>
      </p:sp>
      <p:sp>
        <p:nvSpPr>
          <p:cNvPr id="3" name="object 3"/>
          <p:cNvSpPr txBox="1"/>
          <p:nvPr/>
        </p:nvSpPr>
        <p:spPr>
          <a:xfrm>
            <a:off x="1868244" y="163900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61006" y="1573306"/>
            <a:ext cx="7017059" cy="11288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Nunca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fornecer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ninguém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(exceto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administrativos)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tabela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ACL,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caso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pessoa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tenha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senhas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acesso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ACL,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poderá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facilmente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conectar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com </a:t>
            </a:r>
            <a:r>
              <a:rPr sz="1815" dirty="0">
                <a:latin typeface="Arial"/>
                <a:cs typeface="Arial"/>
              </a:rPr>
              <a:t>qualquer</a:t>
            </a:r>
            <a:r>
              <a:rPr sz="1815" spc="-68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conta;</a:t>
            </a:r>
            <a:endParaRPr sz="181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8244" y="2908021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61005" y="2842324"/>
            <a:ext cx="6522592" cy="569089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 marR="4611">
              <a:lnSpc>
                <a:spcPct val="100400"/>
              </a:lnSpc>
              <a:spcBef>
                <a:spcPts val="82"/>
              </a:spcBef>
            </a:pPr>
            <a:r>
              <a:rPr sz="1815" dirty="0">
                <a:latin typeface="Arial"/>
                <a:cs typeface="Arial"/>
              </a:rPr>
              <a:t>Conceder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apenas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privilégios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necessários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para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usuário, </a:t>
            </a:r>
            <a:r>
              <a:rPr sz="1815" dirty="0">
                <a:latin typeface="Arial"/>
                <a:cs typeface="Arial"/>
              </a:rPr>
              <a:t>nunca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mais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isso;</a:t>
            </a:r>
            <a:endParaRPr sz="18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8244" y="362494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61006" y="3559243"/>
            <a:ext cx="7080452" cy="8495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Não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manter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texto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puro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dados,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vez</a:t>
            </a:r>
            <a:r>
              <a:rPr sz="1815" spc="-2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disso, </a:t>
            </a:r>
            <a:r>
              <a:rPr sz="1815" dirty="0">
                <a:latin typeface="Arial"/>
                <a:cs typeface="Arial"/>
              </a:rPr>
              <a:t>utilizar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alguma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função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criptografia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via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única,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com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SHA1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ou </a:t>
            </a:r>
            <a:r>
              <a:rPr sz="1815" spc="-18" dirty="0">
                <a:latin typeface="Arial"/>
                <a:cs typeface="Arial"/>
              </a:rPr>
              <a:t>MD5;</a:t>
            </a:r>
            <a:endParaRPr sz="1815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68244" y="4617336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61006" y="4551636"/>
            <a:ext cx="6275934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Não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escolher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senhas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contenham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palavras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existentes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em </a:t>
            </a:r>
            <a:r>
              <a:rPr sz="1815" spc="-9" dirty="0">
                <a:latin typeface="Arial"/>
                <a:cs typeface="Arial"/>
              </a:rPr>
              <a:t>dicionários;</a:t>
            </a:r>
            <a:endParaRPr sz="1815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68244" y="5333103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68244" y="577339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61006" y="5106040"/>
            <a:ext cx="6913324" cy="1459684"/>
          </a:xfrm>
          <a:prstGeom prst="rect">
            <a:avLst/>
          </a:prstGeom>
        </p:spPr>
        <p:txBody>
          <a:bodyPr vert="horz" wrap="square" lIns="0" tIns="174043" rIns="0" bIns="0" rtlCol="0">
            <a:spAutoFit/>
          </a:bodyPr>
          <a:lstStyle/>
          <a:p>
            <a:pPr marL="11527">
              <a:spcBef>
                <a:spcPts val="1370"/>
              </a:spcBef>
            </a:pPr>
            <a:r>
              <a:rPr sz="1815" dirty="0">
                <a:latin typeface="Arial"/>
                <a:cs typeface="Arial"/>
              </a:rPr>
              <a:t>Utilizar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-27" dirty="0">
                <a:latin typeface="Arial"/>
                <a:cs typeface="Arial"/>
              </a:rPr>
              <a:t> </a:t>
            </a:r>
            <a:r>
              <a:rPr sz="1815" i="1" spc="-9" dirty="0">
                <a:latin typeface="Arial"/>
                <a:cs typeface="Arial"/>
              </a:rPr>
              <a:t>firewall</a:t>
            </a:r>
            <a:r>
              <a:rPr sz="1815" spc="-9" dirty="0">
                <a:latin typeface="Arial"/>
                <a:cs typeface="Arial"/>
              </a:rPr>
              <a:t>;</a:t>
            </a:r>
            <a:endParaRPr sz="1815">
              <a:latin typeface="Arial"/>
              <a:cs typeface="Arial"/>
            </a:endParaRPr>
          </a:p>
          <a:p>
            <a:pPr marL="11527" marR="4611">
              <a:spcBef>
                <a:spcPts val="1280"/>
              </a:spcBef>
            </a:pPr>
            <a:r>
              <a:rPr sz="1815" dirty="0">
                <a:latin typeface="Arial"/>
                <a:cs typeface="Arial"/>
              </a:rPr>
              <a:t>Não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confiar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nenhum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dado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inserido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pelos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usuários,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muitos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deles </a:t>
            </a:r>
            <a:r>
              <a:rPr sz="1815" dirty="0">
                <a:latin typeface="Arial"/>
                <a:cs typeface="Arial"/>
              </a:rPr>
              <a:t>podem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tentar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atacar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o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sistema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inserindo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caracteres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especiais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23" dirty="0">
                <a:latin typeface="Arial"/>
                <a:cs typeface="Arial"/>
              </a:rPr>
              <a:t>nas </a:t>
            </a:r>
            <a:r>
              <a:rPr sz="1815" dirty="0">
                <a:latin typeface="Arial"/>
                <a:cs typeface="Arial"/>
              </a:rPr>
              <a:t>entradas</a:t>
            </a:r>
            <a:r>
              <a:rPr sz="1815" spc="-41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formulários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contendo</a:t>
            </a:r>
            <a:r>
              <a:rPr sz="1815" spc="-50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algum.</a:t>
            </a:r>
            <a:endParaRPr sz="181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49467" y="860720"/>
            <a:ext cx="9406393" cy="849877"/>
          </a:xfrm>
          <a:prstGeom prst="rect">
            <a:avLst/>
          </a:prstGeom>
        </p:spPr>
        <p:txBody>
          <a:bodyPr vert="horz" wrap="square" lIns="0" tIns="414938" rIns="0" bIns="0" rtlCol="0" anchor="ctr">
            <a:spAutoFit/>
          </a:bodyPr>
          <a:lstStyle/>
          <a:p>
            <a:pPr marL="1867873">
              <a:lnSpc>
                <a:spcPct val="100000"/>
              </a:lnSpc>
              <a:spcBef>
                <a:spcPts val="91"/>
              </a:spcBef>
            </a:pPr>
            <a:r>
              <a:rPr spc="-9" dirty="0"/>
              <a:t>Referências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64188" y="1528355"/>
            <a:ext cx="7299447" cy="514907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361" dirty="0">
                <a:latin typeface="Arial"/>
                <a:cs typeface="Arial"/>
              </a:rPr>
              <a:t>KORTH,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Henry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F.;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SILBERSCHATZ,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Abraham.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Sistemas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de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Banco</a:t>
            </a:r>
            <a:r>
              <a:rPr sz="1361" spc="-18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de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Dados.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3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ed.São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Paulo.</a:t>
            </a:r>
            <a:endParaRPr sz="1361" dirty="0">
              <a:latin typeface="Arial"/>
              <a:cs typeface="Arial"/>
            </a:endParaRPr>
          </a:p>
          <a:p>
            <a:pPr marL="303724"/>
            <a:r>
              <a:rPr sz="1361" dirty="0">
                <a:latin typeface="Arial"/>
                <a:cs typeface="Arial"/>
              </a:rPr>
              <a:t>Makron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Books,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1999.</a:t>
            </a:r>
            <a:endParaRPr sz="1361" dirty="0">
              <a:latin typeface="Arial"/>
              <a:cs typeface="Arial"/>
            </a:endParaRPr>
          </a:p>
          <a:p>
            <a:pPr marL="303724" marR="244362" indent="-292774">
              <a:lnSpc>
                <a:spcPct val="99700"/>
              </a:lnSpc>
              <a:spcBef>
                <a:spcPts val="1284"/>
              </a:spcBef>
            </a:pPr>
            <a:r>
              <a:rPr sz="1361" dirty="0">
                <a:latin typeface="Arial"/>
                <a:cs typeface="Arial"/>
              </a:rPr>
              <a:t>MANUAL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DE</a:t>
            </a:r>
            <a:r>
              <a:rPr sz="1361" spc="-45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REFERÊNCIA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DO</a:t>
            </a:r>
            <a:r>
              <a:rPr sz="1361" spc="-41" dirty="0">
                <a:latin typeface="Arial"/>
                <a:cs typeface="Arial"/>
              </a:rPr>
              <a:t> </a:t>
            </a:r>
            <a:r>
              <a:rPr lang="pt-BR" sz="1361" dirty="0" err="1">
                <a:latin typeface="Arial"/>
                <a:cs typeface="Arial"/>
              </a:rPr>
              <a:t>MariaDB</a:t>
            </a:r>
            <a:r>
              <a:rPr sz="1361" dirty="0">
                <a:latin typeface="Arial"/>
                <a:cs typeface="Arial"/>
              </a:rPr>
              <a:t>.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Como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o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Sistema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de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Privilégios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Funciona.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2008b </a:t>
            </a:r>
            <a:r>
              <a:rPr sz="1361" dirty="0">
                <a:latin typeface="Arial"/>
                <a:cs typeface="Arial"/>
              </a:rPr>
              <a:t>Disponível</a:t>
            </a:r>
            <a:r>
              <a:rPr sz="1361" spc="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&lt;</a:t>
            </a:r>
            <a:r>
              <a:rPr sz="1361" spc="36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  <a:hlinkClick r:id="rId2"/>
              </a:rPr>
              <a:t>http://dev.</a:t>
            </a:r>
            <a:r>
              <a:rPr lang="pt-BR" sz="1361" spc="-9" dirty="0" err="1">
                <a:latin typeface="Arial"/>
                <a:cs typeface="Arial"/>
                <a:hlinkClick r:id="rId2"/>
              </a:rPr>
              <a:t>MariaDB</a:t>
            </a:r>
            <a:r>
              <a:rPr sz="1361" spc="-9" dirty="0">
                <a:latin typeface="Arial"/>
                <a:cs typeface="Arial"/>
                <a:hlinkClick r:id="rId2"/>
              </a:rPr>
              <a:t>.com/doc/refman/4.1/pt/privileges.html</a:t>
            </a:r>
            <a:r>
              <a:rPr sz="1361" spc="-9" dirty="0">
                <a:latin typeface="Arial"/>
                <a:cs typeface="Arial"/>
              </a:rPr>
              <a:t>&gt;.</a:t>
            </a:r>
            <a:r>
              <a:rPr sz="1361" spc="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Acesso</a:t>
            </a:r>
            <a:r>
              <a:rPr sz="1361" spc="41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36" dirty="0">
                <a:latin typeface="Arial"/>
                <a:cs typeface="Arial"/>
              </a:rPr>
              <a:t> </a:t>
            </a:r>
            <a:r>
              <a:rPr sz="1361" spc="-23" dirty="0">
                <a:latin typeface="Arial"/>
                <a:cs typeface="Arial"/>
              </a:rPr>
              <a:t>01 </a:t>
            </a:r>
            <a:r>
              <a:rPr sz="1361" dirty="0">
                <a:latin typeface="Arial"/>
                <a:cs typeface="Arial"/>
              </a:rPr>
              <a:t>abr.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spc="-18" dirty="0">
                <a:latin typeface="Arial"/>
                <a:cs typeface="Arial"/>
              </a:rPr>
              <a:t>2011,</a:t>
            </a:r>
            <a:endParaRPr sz="1361" dirty="0">
              <a:latin typeface="Arial"/>
              <a:cs typeface="Arial"/>
            </a:endParaRPr>
          </a:p>
          <a:p>
            <a:pPr marL="303724" marR="56480" indent="-292774">
              <a:lnSpc>
                <a:spcPct val="99700"/>
              </a:lnSpc>
              <a:spcBef>
                <a:spcPts val="1284"/>
              </a:spcBef>
            </a:pPr>
            <a:r>
              <a:rPr sz="1361" dirty="0">
                <a:latin typeface="Arial"/>
                <a:cs typeface="Arial"/>
              </a:rPr>
              <a:t>Marcos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SÊMOLA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.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importância</a:t>
            </a:r>
            <a:r>
              <a:rPr sz="1361" spc="-18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da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gestão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de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segurança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da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informação.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2003.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Disponível</a:t>
            </a:r>
            <a:r>
              <a:rPr sz="1361" spc="454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45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&lt;</a:t>
            </a:r>
            <a:r>
              <a:rPr sz="1361" spc="-9" dirty="0">
                <a:latin typeface="Arial"/>
                <a:cs typeface="Arial"/>
                <a:hlinkClick r:id="rId3"/>
              </a:rPr>
              <a:t>http://www.linorg.cirp.usp.br/SSI/SSI2003/Palest/P03-</a:t>
            </a:r>
            <a:r>
              <a:rPr sz="1361" dirty="0">
                <a:latin typeface="Arial"/>
                <a:cs typeface="Arial"/>
                <a:hlinkClick r:id="rId3"/>
              </a:rPr>
              <a:t>Apresentacao.pdf</a:t>
            </a:r>
            <a:r>
              <a:rPr sz="1361" dirty="0">
                <a:latin typeface="Arial"/>
                <a:cs typeface="Arial"/>
              </a:rPr>
              <a:t>&gt;.</a:t>
            </a:r>
            <a:r>
              <a:rPr sz="1361" spc="50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Acesso</a:t>
            </a:r>
            <a:r>
              <a:rPr sz="1361" spc="54" dirty="0">
                <a:latin typeface="Arial"/>
                <a:cs typeface="Arial"/>
              </a:rPr>
              <a:t> </a:t>
            </a:r>
            <a:r>
              <a:rPr sz="1361" spc="-23" dirty="0">
                <a:latin typeface="Arial"/>
                <a:cs typeface="Arial"/>
              </a:rPr>
              <a:t>em </a:t>
            </a:r>
            <a:r>
              <a:rPr sz="1361" dirty="0">
                <a:latin typeface="Arial"/>
                <a:cs typeface="Arial"/>
              </a:rPr>
              <a:t>01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abr.</a:t>
            </a:r>
            <a:r>
              <a:rPr sz="1361" spc="-9" dirty="0">
                <a:latin typeface="Arial"/>
                <a:cs typeface="Arial"/>
              </a:rPr>
              <a:t> </a:t>
            </a:r>
            <a:r>
              <a:rPr sz="1361" spc="-18" dirty="0">
                <a:latin typeface="Arial"/>
                <a:cs typeface="Arial"/>
              </a:rPr>
              <a:t>2011.</a:t>
            </a:r>
            <a:endParaRPr sz="1361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361" dirty="0">
                <a:latin typeface="Arial"/>
                <a:cs typeface="Arial"/>
              </a:rPr>
              <a:t>SQL</a:t>
            </a:r>
            <a:r>
              <a:rPr sz="1361" spc="-18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Injection</a:t>
            </a:r>
            <a:r>
              <a:rPr sz="1361" spc="-27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FAQ.</a:t>
            </a:r>
            <a:r>
              <a:rPr sz="1361" spc="-41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Disponível</a:t>
            </a:r>
            <a:r>
              <a:rPr sz="1361" spc="-23" dirty="0">
                <a:latin typeface="Arial"/>
                <a:cs typeface="Arial"/>
              </a:rPr>
              <a:t> em</a:t>
            </a:r>
            <a:endParaRPr sz="1361" dirty="0">
              <a:latin typeface="Arial"/>
              <a:cs typeface="Arial"/>
            </a:endParaRPr>
          </a:p>
          <a:p>
            <a:pPr marL="303724" marR="205172"/>
            <a:r>
              <a:rPr sz="1361" spc="-9" dirty="0">
                <a:latin typeface="Arial"/>
                <a:cs typeface="Arial"/>
              </a:rPr>
              <a:t>&lt;</a:t>
            </a:r>
            <a:r>
              <a:rPr sz="1361" spc="-9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http://www.sqlsecurity.com/FAQs/SQLInjectionFAQ/tabid/56/Default.aspx</a:t>
            </a:r>
            <a:r>
              <a:rPr sz="1361" spc="-9" dirty="0">
                <a:latin typeface="Arial"/>
                <a:cs typeface="Arial"/>
              </a:rPr>
              <a:t>&gt;.</a:t>
            </a:r>
            <a:r>
              <a:rPr sz="1361" spc="21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Acesso</a:t>
            </a:r>
            <a:r>
              <a:rPr sz="1361" spc="227" dirty="0">
                <a:latin typeface="Arial"/>
                <a:cs typeface="Arial"/>
              </a:rPr>
              <a:t> </a:t>
            </a:r>
            <a:r>
              <a:rPr sz="1361" spc="-23" dirty="0">
                <a:latin typeface="Arial"/>
                <a:cs typeface="Arial"/>
              </a:rPr>
              <a:t>em </a:t>
            </a:r>
            <a:r>
              <a:rPr sz="1361" dirty="0">
                <a:latin typeface="Arial"/>
                <a:cs typeface="Arial"/>
              </a:rPr>
              <a:t>01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abr.</a:t>
            </a:r>
            <a:r>
              <a:rPr sz="1361" spc="-9" dirty="0">
                <a:latin typeface="Arial"/>
                <a:cs typeface="Arial"/>
              </a:rPr>
              <a:t> </a:t>
            </a:r>
            <a:r>
              <a:rPr sz="1361" spc="-18" dirty="0">
                <a:latin typeface="Arial"/>
                <a:cs typeface="Arial"/>
              </a:rPr>
              <a:t>2011.</a:t>
            </a:r>
            <a:endParaRPr sz="1361" dirty="0">
              <a:latin typeface="Arial"/>
              <a:cs typeface="Arial"/>
            </a:endParaRPr>
          </a:p>
          <a:p>
            <a:pPr marL="303724" marR="99704" indent="-292774">
              <a:spcBef>
                <a:spcPts val="1271"/>
              </a:spcBef>
            </a:pPr>
            <a:r>
              <a:rPr sz="1361" dirty="0">
                <a:latin typeface="Arial"/>
                <a:cs typeface="Arial"/>
              </a:rPr>
              <a:t>Maico</a:t>
            </a:r>
            <a:r>
              <a:rPr sz="1361" spc="-41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KRAUSE.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Segurança</a:t>
            </a:r>
            <a:r>
              <a:rPr sz="1361" spc="-41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-41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Banco</a:t>
            </a:r>
            <a:r>
              <a:rPr sz="1361" spc="-41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de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Dados.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Disponível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-45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&lt;</a:t>
            </a:r>
            <a:r>
              <a:rPr sz="1361" dirty="0">
                <a:latin typeface="Arial"/>
                <a:cs typeface="Arial"/>
                <a:hlinkClick r:id="rId5"/>
              </a:rPr>
              <a:t>http://bit.ly/i9diim&gt;</a:t>
            </a:r>
            <a:r>
              <a:rPr sz="1361" dirty="0">
                <a:latin typeface="Arial"/>
                <a:cs typeface="Arial"/>
              </a:rPr>
              <a:t>.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Acesso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20</a:t>
            </a:r>
            <a:r>
              <a:rPr sz="1361" spc="-18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mar.</a:t>
            </a:r>
            <a:r>
              <a:rPr sz="1361" spc="-18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2011.</a:t>
            </a:r>
            <a:endParaRPr sz="1361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361" dirty="0">
                <a:latin typeface="Arial"/>
                <a:cs typeface="Arial"/>
              </a:rPr>
              <a:t>Wikipédia.</a:t>
            </a:r>
            <a:r>
              <a:rPr sz="1361" spc="-32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Segurança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da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informação.</a:t>
            </a:r>
            <a:r>
              <a:rPr sz="1361" spc="-41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Disponivel</a:t>
            </a:r>
            <a:r>
              <a:rPr sz="1361" spc="-45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-45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&lt;</a:t>
            </a:r>
            <a:r>
              <a:rPr sz="1361" spc="-9" dirty="0">
                <a:solidFill>
                  <a:srgbClr val="0000FF"/>
                </a:solidFill>
                <a:latin typeface="Arial"/>
                <a:cs typeface="Arial"/>
                <a:hlinkClick r:id="rId6"/>
              </a:rPr>
              <a:t>http://pt.wikipedia.org/wiki/Seguran</a:t>
            </a:r>
            <a:endParaRPr sz="1361" dirty="0">
              <a:latin typeface="Arial"/>
              <a:cs typeface="Arial"/>
            </a:endParaRPr>
          </a:p>
          <a:p>
            <a:pPr marL="303724"/>
            <a:r>
              <a:rPr sz="1361" spc="-9" dirty="0">
                <a:solidFill>
                  <a:srgbClr val="0000FF"/>
                </a:solidFill>
                <a:latin typeface="Arial"/>
                <a:cs typeface="Arial"/>
              </a:rPr>
              <a:t>%C3%A7a_da_informa%C3%A7%C3%A3o</a:t>
            </a:r>
            <a:r>
              <a:rPr sz="1361" spc="-9" dirty="0">
                <a:latin typeface="Arial"/>
                <a:cs typeface="Arial"/>
              </a:rPr>
              <a:t>&gt;.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Acesso</a:t>
            </a:r>
            <a:r>
              <a:rPr sz="1361" spc="-9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25</a:t>
            </a:r>
            <a:r>
              <a:rPr sz="1361" spc="-9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mar.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2011.</a:t>
            </a:r>
            <a:endParaRPr sz="1361" dirty="0">
              <a:latin typeface="Arial"/>
              <a:cs typeface="Arial"/>
            </a:endParaRPr>
          </a:p>
          <a:p>
            <a:pPr marL="11527">
              <a:lnSpc>
                <a:spcPts val="1629"/>
              </a:lnSpc>
              <a:spcBef>
                <a:spcPts val="1280"/>
              </a:spcBef>
            </a:pPr>
            <a:r>
              <a:rPr sz="1361" dirty="0">
                <a:latin typeface="Arial"/>
                <a:cs typeface="Arial"/>
              </a:rPr>
              <a:t>SQL</a:t>
            </a:r>
            <a:r>
              <a:rPr sz="1361" spc="-23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Injection.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Disponivel</a:t>
            </a:r>
            <a:r>
              <a:rPr sz="1361" spc="-36" dirty="0">
                <a:latin typeface="Arial"/>
                <a:cs typeface="Arial"/>
              </a:rPr>
              <a:t> </a:t>
            </a:r>
            <a:r>
              <a:rPr sz="1361" spc="-23" dirty="0">
                <a:latin typeface="Arial"/>
                <a:cs typeface="Arial"/>
              </a:rPr>
              <a:t>em</a:t>
            </a:r>
            <a:endParaRPr sz="1361" dirty="0">
              <a:latin typeface="Arial"/>
              <a:cs typeface="Arial"/>
            </a:endParaRPr>
          </a:p>
          <a:p>
            <a:pPr marL="303724">
              <a:lnSpc>
                <a:spcPts val="1629"/>
              </a:lnSpc>
            </a:pPr>
            <a:r>
              <a:rPr sz="1361" spc="-9" dirty="0">
                <a:latin typeface="Arial"/>
                <a:cs typeface="Arial"/>
              </a:rPr>
              <a:t>&lt;</a:t>
            </a:r>
            <a:r>
              <a:rPr sz="1361" spc="-9" dirty="0">
                <a:solidFill>
                  <a:srgbClr val="0000FF"/>
                </a:solidFill>
                <a:latin typeface="Arial"/>
                <a:cs typeface="Arial"/>
                <a:hlinkClick r:id="rId7"/>
              </a:rPr>
              <a:t>http://imasters.com.br/artigo/5179/sql_injection_no_php_o_que_e_e_como_se_proteger</a:t>
            </a:r>
            <a:endParaRPr sz="1361" dirty="0">
              <a:latin typeface="Arial"/>
              <a:cs typeface="Arial"/>
            </a:endParaRPr>
          </a:p>
          <a:p>
            <a:pPr marL="303724"/>
            <a:r>
              <a:rPr sz="1361" dirty="0">
                <a:latin typeface="Arial"/>
                <a:cs typeface="Arial"/>
              </a:rPr>
              <a:t>&gt;.</a:t>
            </a:r>
            <a:r>
              <a:rPr sz="1361" spc="-18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Acesso</a:t>
            </a:r>
            <a:r>
              <a:rPr sz="1361" spc="-9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em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01</a:t>
            </a:r>
            <a:r>
              <a:rPr sz="1361" spc="-9" dirty="0">
                <a:latin typeface="Arial"/>
                <a:cs typeface="Arial"/>
              </a:rPr>
              <a:t> </a:t>
            </a:r>
            <a:r>
              <a:rPr sz="1361" dirty="0">
                <a:latin typeface="Arial"/>
                <a:cs typeface="Arial"/>
              </a:rPr>
              <a:t>abr.</a:t>
            </a:r>
            <a:r>
              <a:rPr sz="1361" spc="-14" dirty="0">
                <a:latin typeface="Arial"/>
                <a:cs typeface="Arial"/>
              </a:rPr>
              <a:t> </a:t>
            </a:r>
            <a:r>
              <a:rPr sz="1361" spc="-9" dirty="0">
                <a:latin typeface="Arial"/>
                <a:cs typeface="Arial"/>
              </a:rPr>
              <a:t>2011.</a:t>
            </a:r>
            <a:endParaRPr sz="1361" dirty="0">
              <a:latin typeface="Arial"/>
              <a:cs typeface="Arial"/>
            </a:endParaRPr>
          </a:p>
          <a:p>
            <a:pPr marL="11527">
              <a:spcBef>
                <a:spcPts val="1280"/>
              </a:spcBef>
            </a:pPr>
            <a:r>
              <a:rPr sz="1361" b="1" dirty="0">
                <a:latin typeface="Arial"/>
                <a:cs typeface="Arial"/>
              </a:rPr>
              <a:t>*</a:t>
            </a:r>
            <a:r>
              <a:rPr sz="1361" b="1" spc="-32" dirty="0">
                <a:latin typeface="Arial"/>
                <a:cs typeface="Arial"/>
              </a:rPr>
              <a:t> </a:t>
            </a:r>
            <a:r>
              <a:rPr sz="1361" b="1" dirty="0">
                <a:latin typeface="Arial"/>
                <a:cs typeface="Arial"/>
              </a:rPr>
              <a:t>Alguns</a:t>
            </a:r>
            <a:r>
              <a:rPr sz="1361" b="1" spc="-23" dirty="0">
                <a:latin typeface="Arial"/>
                <a:cs typeface="Arial"/>
              </a:rPr>
              <a:t> </a:t>
            </a:r>
            <a:r>
              <a:rPr sz="1361" b="1" dirty="0">
                <a:latin typeface="Arial"/>
                <a:cs typeface="Arial"/>
              </a:rPr>
              <a:t>dos</a:t>
            </a:r>
            <a:r>
              <a:rPr sz="1361" b="1" spc="-23" dirty="0">
                <a:latin typeface="Arial"/>
                <a:cs typeface="Arial"/>
              </a:rPr>
              <a:t> </a:t>
            </a:r>
            <a:r>
              <a:rPr sz="1361" b="1" dirty="0">
                <a:latin typeface="Arial"/>
                <a:cs typeface="Arial"/>
              </a:rPr>
              <a:t>links</a:t>
            </a:r>
            <a:r>
              <a:rPr sz="1361" b="1" spc="-32" dirty="0">
                <a:latin typeface="Arial"/>
                <a:cs typeface="Arial"/>
              </a:rPr>
              <a:t> </a:t>
            </a:r>
            <a:r>
              <a:rPr sz="1361" b="1" dirty="0">
                <a:latin typeface="Arial"/>
                <a:cs typeface="Arial"/>
              </a:rPr>
              <a:t>estão</a:t>
            </a:r>
            <a:r>
              <a:rPr sz="1361" b="1" spc="-32" dirty="0">
                <a:latin typeface="Arial"/>
                <a:cs typeface="Arial"/>
              </a:rPr>
              <a:t> </a:t>
            </a:r>
            <a:r>
              <a:rPr sz="1361" b="1" dirty="0">
                <a:latin typeface="Arial"/>
                <a:cs typeface="Arial"/>
              </a:rPr>
              <a:t>usando</a:t>
            </a:r>
            <a:r>
              <a:rPr sz="1361" b="1" spc="-32" dirty="0">
                <a:latin typeface="Arial"/>
                <a:cs typeface="Arial"/>
              </a:rPr>
              <a:t> </a:t>
            </a:r>
            <a:r>
              <a:rPr sz="1361" b="1" dirty="0">
                <a:latin typeface="Arial"/>
                <a:cs typeface="Arial"/>
              </a:rPr>
              <a:t>encurtador</a:t>
            </a:r>
            <a:r>
              <a:rPr sz="1361" b="1" spc="-23" dirty="0">
                <a:latin typeface="Arial"/>
                <a:cs typeface="Arial"/>
              </a:rPr>
              <a:t> </a:t>
            </a:r>
            <a:r>
              <a:rPr sz="1361" b="1" dirty="0">
                <a:latin typeface="Arial"/>
                <a:cs typeface="Arial"/>
              </a:rPr>
              <a:t>de</a:t>
            </a:r>
            <a:r>
              <a:rPr sz="1361" b="1" spc="-18" dirty="0">
                <a:latin typeface="Arial"/>
                <a:cs typeface="Arial"/>
              </a:rPr>
              <a:t> </a:t>
            </a:r>
            <a:r>
              <a:rPr sz="1361" b="1" spc="-9" dirty="0">
                <a:latin typeface="Arial"/>
                <a:cs typeface="Arial"/>
              </a:rPr>
              <a:t>URLs*</a:t>
            </a:r>
            <a:endParaRPr sz="136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36750" y="1481112"/>
            <a:ext cx="137160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30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08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36750" y="2252205"/>
            <a:ext cx="137160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30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08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36750" y="3023298"/>
            <a:ext cx="137160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30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08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36750" y="3794391"/>
            <a:ext cx="137160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30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08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36750" y="5174058"/>
            <a:ext cx="137160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30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08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36750" y="5945152"/>
            <a:ext cx="137160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309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908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3521" y="1353512"/>
            <a:ext cx="7004957" cy="5455116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1104241">
              <a:spcBef>
                <a:spcPts val="91"/>
              </a:spcBef>
            </a:pPr>
            <a:r>
              <a:rPr sz="1997" dirty="0">
                <a:latin typeface="Arial"/>
                <a:cs typeface="Arial"/>
              </a:rPr>
              <a:t>A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redundância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é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caracterizada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pela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presença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spc="-23" dirty="0">
                <a:latin typeface="Arial"/>
                <a:cs typeface="Arial"/>
              </a:rPr>
              <a:t>um </a:t>
            </a:r>
            <a:r>
              <a:rPr sz="1997" dirty="0">
                <a:latin typeface="Arial"/>
                <a:cs typeface="Arial"/>
              </a:rPr>
              <a:t>elemento</a:t>
            </a:r>
            <a:r>
              <a:rPr sz="1997" spc="-86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91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informação</a:t>
            </a:r>
            <a:r>
              <a:rPr sz="1997" spc="-86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duplicado.</a:t>
            </a:r>
            <a:endParaRPr sz="1997" dirty="0">
              <a:latin typeface="Arial"/>
              <a:cs typeface="Arial"/>
            </a:endParaRPr>
          </a:p>
          <a:p>
            <a:pPr marL="11527" marR="795906">
              <a:spcBef>
                <a:spcPts val="1280"/>
              </a:spcBef>
            </a:pPr>
            <a:r>
              <a:rPr sz="1997" dirty="0">
                <a:latin typeface="Arial"/>
                <a:cs typeface="Arial"/>
              </a:rPr>
              <a:t>Sistemas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banco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dados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devem</a:t>
            </a:r>
            <a:r>
              <a:rPr sz="1997" spc="-68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ter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capacidade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spc="-23" dirty="0">
                <a:latin typeface="Arial"/>
                <a:cs typeface="Arial"/>
              </a:rPr>
              <a:t>de </a:t>
            </a:r>
            <a:r>
              <a:rPr sz="1997" dirty="0">
                <a:latin typeface="Arial"/>
                <a:cs typeface="Arial"/>
              </a:rPr>
              <a:t>garantir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que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os</a:t>
            </a:r>
            <a:r>
              <a:rPr sz="1997" spc="-41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dados</a:t>
            </a:r>
            <a:r>
              <a:rPr sz="1997" spc="-41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não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sejam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redundantes.</a:t>
            </a:r>
            <a:endParaRPr sz="1997" dirty="0">
              <a:latin typeface="Arial"/>
              <a:cs typeface="Arial"/>
            </a:endParaRPr>
          </a:p>
          <a:p>
            <a:pPr marL="11527" marR="612635">
              <a:spcBef>
                <a:spcPts val="1280"/>
              </a:spcBef>
            </a:pPr>
            <a:r>
              <a:rPr sz="1997" dirty="0">
                <a:latin typeface="Arial"/>
                <a:cs typeface="Arial"/>
              </a:rPr>
              <a:t>Esse</a:t>
            </a:r>
            <a:r>
              <a:rPr sz="1997" spc="-68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controle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é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usualmente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conhecido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como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integridade referencial.</a:t>
            </a:r>
            <a:endParaRPr sz="1997" dirty="0">
              <a:latin typeface="Arial"/>
              <a:cs typeface="Arial"/>
            </a:endParaRPr>
          </a:p>
          <a:p>
            <a:pPr marL="11527" marR="274908">
              <a:spcBef>
                <a:spcPts val="1280"/>
              </a:spcBef>
            </a:pPr>
            <a:r>
              <a:rPr sz="1997" dirty="0">
                <a:latin typeface="Arial"/>
                <a:cs typeface="Arial"/>
              </a:rPr>
              <a:t>O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controle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redundância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não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permite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incluir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dois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registros </a:t>
            </a:r>
            <a:r>
              <a:rPr sz="1997" dirty="0">
                <a:latin typeface="Arial"/>
                <a:cs typeface="Arial"/>
              </a:rPr>
              <a:t>com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a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mesma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chave</a:t>
            </a:r>
            <a:r>
              <a:rPr sz="1997" spc="-45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primária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e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excluir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um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registro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spc="-23" dirty="0">
                <a:latin typeface="Arial"/>
                <a:cs typeface="Arial"/>
              </a:rPr>
              <a:t>que </a:t>
            </a:r>
            <a:r>
              <a:rPr sz="1997" dirty="0">
                <a:latin typeface="Arial"/>
                <a:cs typeface="Arial"/>
              </a:rPr>
              <a:t>possua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relacionamento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com</a:t>
            </a:r>
            <a:r>
              <a:rPr sz="1997" spc="-68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outras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tabelas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(chave estrangeira).</a:t>
            </a:r>
            <a:endParaRPr sz="1997" dirty="0">
              <a:latin typeface="Arial"/>
              <a:cs typeface="Arial"/>
            </a:endParaRPr>
          </a:p>
          <a:p>
            <a:pPr marL="11527" marR="4611" indent="71464">
              <a:spcBef>
                <a:spcPts val="1280"/>
              </a:spcBef>
            </a:pPr>
            <a:r>
              <a:rPr sz="1997" dirty="0">
                <a:latin typeface="Arial"/>
                <a:cs typeface="Arial"/>
              </a:rPr>
              <a:t>Com</a:t>
            </a:r>
            <a:r>
              <a:rPr sz="1997" spc="-6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isto,</a:t>
            </a:r>
            <a:r>
              <a:rPr sz="1997" spc="-45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o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controle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redundância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evita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a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inconsistência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spc="-23" dirty="0">
                <a:latin typeface="Arial"/>
                <a:cs typeface="Arial"/>
              </a:rPr>
              <a:t>de </a:t>
            </a:r>
            <a:r>
              <a:rPr sz="1997" spc="-9" dirty="0">
                <a:latin typeface="Arial"/>
                <a:cs typeface="Arial"/>
              </a:rPr>
              <a:t>dados.</a:t>
            </a:r>
            <a:endParaRPr sz="1997" dirty="0">
              <a:latin typeface="Arial"/>
              <a:cs typeface="Arial"/>
            </a:endParaRPr>
          </a:p>
          <a:p>
            <a:pPr marL="11527" marR="73770">
              <a:spcBef>
                <a:spcPts val="1280"/>
              </a:spcBef>
            </a:pPr>
            <a:r>
              <a:rPr sz="1997" dirty="0">
                <a:latin typeface="Arial"/>
                <a:cs typeface="Arial"/>
              </a:rPr>
              <a:t>Este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padrão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integridade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é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o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fundamento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do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modelo </a:t>
            </a:r>
            <a:r>
              <a:rPr sz="1997" dirty="0">
                <a:latin typeface="Arial"/>
                <a:cs typeface="Arial"/>
              </a:rPr>
              <a:t>relacional,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por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isso</a:t>
            </a:r>
            <a:r>
              <a:rPr sz="1997" spc="-45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é</a:t>
            </a:r>
            <a:r>
              <a:rPr sz="1997" spc="-45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necessário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que</a:t>
            </a:r>
            <a:r>
              <a:rPr sz="1997" spc="-45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o</a:t>
            </a:r>
            <a:r>
              <a:rPr sz="1997" spc="-45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banco</a:t>
            </a:r>
            <a:r>
              <a:rPr sz="1997" spc="-45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0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dados</a:t>
            </a:r>
            <a:r>
              <a:rPr sz="1997" spc="-41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tenha </a:t>
            </a:r>
            <a:r>
              <a:rPr sz="1997" dirty="0">
                <a:latin typeface="Arial"/>
                <a:cs typeface="Arial"/>
              </a:rPr>
              <a:t>a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capacidade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gerenciar</a:t>
            </a:r>
            <a:r>
              <a:rPr sz="1997" spc="-5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o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controle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4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redundância.</a:t>
            </a:r>
            <a:endParaRPr sz="1997" dirty="0">
              <a:latin typeface="Arial"/>
              <a:cs typeface="Arial"/>
            </a:endParaRPr>
          </a:p>
        </p:txBody>
      </p: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3015950" y="760793"/>
            <a:ext cx="6160098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dirty="0"/>
              <a:t>Controle</a:t>
            </a:r>
            <a:r>
              <a:rPr spc="-59" dirty="0"/>
              <a:t> </a:t>
            </a:r>
            <a:r>
              <a:rPr dirty="0"/>
              <a:t>de</a:t>
            </a:r>
            <a:r>
              <a:rPr spc="-54" dirty="0"/>
              <a:t> </a:t>
            </a:r>
            <a:r>
              <a:rPr spc="-9" dirty="0"/>
              <a:t>Redundância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20182" y="1293615"/>
            <a:ext cx="9282605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  <a:tabLst>
                <a:tab pos="365967" algn="l"/>
                <a:tab pos="888694" algn="l"/>
                <a:tab pos="2040194" algn="l"/>
                <a:tab pos="2871256" algn="l"/>
                <a:tab pos="3535760" algn="l"/>
                <a:tab pos="4520125" algn="l"/>
                <a:tab pos="5107401" algn="l"/>
                <a:tab pos="5552901" algn="l"/>
                <a:tab pos="6885943" algn="l"/>
              </a:tabLst>
            </a:pPr>
            <a:r>
              <a:rPr sz="1815" spc="-45" dirty="0">
                <a:latin typeface="Arial"/>
                <a:cs typeface="Arial"/>
              </a:rPr>
              <a:t>É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um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esquema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18" dirty="0">
                <a:latin typeface="Arial"/>
                <a:cs typeface="Arial"/>
              </a:rPr>
              <a:t>usado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18" dirty="0">
                <a:latin typeface="Arial"/>
                <a:cs typeface="Arial"/>
              </a:rPr>
              <a:t>para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garantir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que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as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transações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são </a:t>
            </a:r>
            <a:r>
              <a:rPr sz="1815" dirty="0">
                <a:latin typeface="Arial"/>
                <a:cs typeface="Arial"/>
              </a:rPr>
              <a:t>executadas</a:t>
            </a:r>
            <a:r>
              <a:rPr sz="1815" spc="-36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forma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segura.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7141" y="1415305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0182" y="1998679"/>
            <a:ext cx="9051111" cy="1269034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634" dirty="0">
                <a:latin typeface="Arial"/>
                <a:cs typeface="Arial"/>
              </a:rPr>
              <a:t>Uma</a:t>
            </a:r>
            <a:r>
              <a:rPr sz="1634" spc="204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das</a:t>
            </a:r>
            <a:r>
              <a:rPr sz="1634" spc="20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qualidades</a:t>
            </a:r>
            <a:r>
              <a:rPr sz="1634" spc="20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dos</a:t>
            </a:r>
            <a:r>
              <a:rPr sz="1634" spc="20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sistemas</a:t>
            </a:r>
            <a:r>
              <a:rPr sz="1634" spc="204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desenvolvidos</a:t>
            </a:r>
            <a:r>
              <a:rPr sz="1634" spc="20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é</a:t>
            </a:r>
            <a:r>
              <a:rPr sz="1634" spc="20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</a:t>
            </a:r>
            <a:r>
              <a:rPr sz="1634" spc="20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multiprogramação</a:t>
            </a:r>
            <a:r>
              <a:rPr sz="1634" spc="200" dirty="0">
                <a:latin typeface="Arial"/>
                <a:cs typeface="Arial"/>
              </a:rPr>
              <a:t> </a:t>
            </a:r>
            <a:r>
              <a:rPr sz="1634" spc="-23" dirty="0">
                <a:latin typeface="Arial"/>
                <a:cs typeface="Arial"/>
              </a:rPr>
              <a:t>que </a:t>
            </a:r>
            <a:r>
              <a:rPr sz="1634" dirty="0">
                <a:latin typeface="Arial"/>
                <a:cs typeface="Arial"/>
              </a:rPr>
              <a:t>permite</a:t>
            </a:r>
            <a:r>
              <a:rPr sz="1634" spc="25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</a:t>
            </a:r>
            <a:r>
              <a:rPr sz="1634" spc="2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execução</a:t>
            </a:r>
            <a:r>
              <a:rPr sz="1634" spc="254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25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diversas</a:t>
            </a:r>
            <a:r>
              <a:rPr sz="1634" spc="254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transações</a:t>
            </a:r>
            <a:r>
              <a:rPr sz="1634" spc="25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visando</a:t>
            </a:r>
            <a:r>
              <a:rPr sz="1634" spc="254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</a:t>
            </a:r>
            <a:r>
              <a:rPr sz="1634" spc="25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compartilhamento</a:t>
            </a:r>
            <a:r>
              <a:rPr sz="1634" spc="254" dirty="0">
                <a:latin typeface="Arial"/>
                <a:cs typeface="Arial"/>
              </a:rPr>
              <a:t> </a:t>
            </a:r>
            <a:r>
              <a:rPr sz="1634" spc="-23" dirty="0">
                <a:latin typeface="Arial"/>
                <a:cs typeface="Arial"/>
              </a:rPr>
              <a:t>do </a:t>
            </a:r>
            <a:r>
              <a:rPr sz="1634" dirty="0">
                <a:latin typeface="Arial"/>
                <a:cs typeface="Arial"/>
              </a:rPr>
              <a:t>processador.</a:t>
            </a:r>
            <a:r>
              <a:rPr sz="1634" spc="354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Nesse</a:t>
            </a:r>
            <a:r>
              <a:rPr sz="1634" spc="345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ambiente</a:t>
            </a:r>
            <a:r>
              <a:rPr sz="1634" spc="34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multiprogramado</a:t>
            </a:r>
            <a:r>
              <a:rPr sz="1634" spc="349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diversas</a:t>
            </a:r>
            <a:r>
              <a:rPr sz="1634" spc="349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transações</a:t>
            </a:r>
            <a:r>
              <a:rPr sz="1634" spc="349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podem </a:t>
            </a:r>
            <a:r>
              <a:rPr sz="1634" dirty="0">
                <a:latin typeface="Arial"/>
                <a:cs typeface="Arial"/>
              </a:rPr>
              <a:t>executar</a:t>
            </a:r>
            <a:r>
              <a:rPr sz="1634" spc="141" dirty="0">
                <a:latin typeface="Arial"/>
                <a:cs typeface="Arial"/>
              </a:rPr>
              <a:t>  </a:t>
            </a:r>
            <a:r>
              <a:rPr sz="1634" dirty="0">
                <a:latin typeface="Arial"/>
                <a:cs typeface="Arial"/>
              </a:rPr>
              <a:t>concorrentemente.</a:t>
            </a:r>
            <a:r>
              <a:rPr sz="1634" spc="141" dirty="0">
                <a:latin typeface="Arial"/>
                <a:cs typeface="Arial"/>
              </a:rPr>
              <a:t>  </a:t>
            </a:r>
            <a:r>
              <a:rPr sz="1634" dirty="0">
                <a:latin typeface="Arial"/>
                <a:cs typeface="Arial"/>
              </a:rPr>
              <a:t>Por</a:t>
            </a:r>
            <a:r>
              <a:rPr sz="1634" spc="145" dirty="0">
                <a:latin typeface="Arial"/>
                <a:cs typeface="Arial"/>
              </a:rPr>
              <a:t>  </a:t>
            </a:r>
            <a:r>
              <a:rPr sz="1634" dirty="0">
                <a:latin typeface="Arial"/>
                <a:cs typeface="Arial"/>
              </a:rPr>
              <a:t>isso</a:t>
            </a:r>
            <a:r>
              <a:rPr sz="1634" spc="141" dirty="0">
                <a:latin typeface="Arial"/>
                <a:cs typeface="Arial"/>
              </a:rPr>
              <a:t>  </a:t>
            </a:r>
            <a:r>
              <a:rPr sz="1634" dirty="0">
                <a:latin typeface="Arial"/>
                <a:cs typeface="Arial"/>
              </a:rPr>
              <a:t>os</a:t>
            </a:r>
            <a:r>
              <a:rPr sz="1634" spc="145" dirty="0">
                <a:latin typeface="Arial"/>
                <a:cs typeface="Arial"/>
              </a:rPr>
              <a:t>  </a:t>
            </a:r>
            <a:r>
              <a:rPr sz="1634" dirty="0">
                <a:latin typeface="Arial"/>
                <a:cs typeface="Arial"/>
              </a:rPr>
              <a:t>sistemas</a:t>
            </a:r>
            <a:r>
              <a:rPr sz="1634" spc="145" dirty="0">
                <a:latin typeface="Arial"/>
                <a:cs typeface="Arial"/>
              </a:rPr>
              <a:t>  </a:t>
            </a:r>
            <a:r>
              <a:rPr sz="1634" dirty="0">
                <a:latin typeface="Arial"/>
                <a:cs typeface="Arial"/>
              </a:rPr>
              <a:t>precisam</a:t>
            </a:r>
            <a:r>
              <a:rPr sz="1634" spc="145" dirty="0">
                <a:latin typeface="Arial"/>
                <a:cs typeface="Arial"/>
              </a:rPr>
              <a:t>  </a:t>
            </a:r>
            <a:r>
              <a:rPr sz="1634" dirty="0">
                <a:latin typeface="Arial"/>
                <a:cs typeface="Arial"/>
              </a:rPr>
              <a:t>controlar</a:t>
            </a:r>
            <a:r>
              <a:rPr sz="1634" spc="141" dirty="0">
                <a:latin typeface="Arial"/>
                <a:cs typeface="Arial"/>
              </a:rPr>
              <a:t>  </a:t>
            </a:r>
            <a:r>
              <a:rPr sz="1634" spc="-45" dirty="0">
                <a:latin typeface="Arial"/>
                <a:cs typeface="Arial"/>
              </a:rPr>
              <a:t>a </a:t>
            </a:r>
            <a:r>
              <a:rPr sz="1634" dirty="0">
                <a:latin typeface="Arial"/>
                <a:cs typeface="Arial"/>
              </a:rPr>
              <a:t>interação</a:t>
            </a:r>
            <a:r>
              <a:rPr sz="1634" spc="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entre</a:t>
            </a:r>
            <a:r>
              <a:rPr sz="1634" spc="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transações</a:t>
            </a:r>
            <a:r>
              <a:rPr sz="1634" spc="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concorrentes</a:t>
            </a:r>
            <a:r>
              <a:rPr sz="1634" spc="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com</a:t>
            </a:r>
            <a:r>
              <a:rPr sz="1634" spc="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</a:t>
            </a:r>
            <a:r>
              <a:rPr sz="1634" spc="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objetivo</a:t>
            </a:r>
            <a:r>
              <a:rPr sz="1634" spc="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prevenir</a:t>
            </a:r>
            <a:r>
              <a:rPr sz="1634" spc="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</a:t>
            </a:r>
            <a:r>
              <a:rPr sz="1634" spc="23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violação </a:t>
            </a:r>
            <a:r>
              <a:rPr sz="1634" dirty="0">
                <a:latin typeface="Arial"/>
                <a:cs typeface="Arial"/>
              </a:rPr>
              <a:t>da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consistência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do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banco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dados.</a:t>
            </a:r>
            <a:endParaRPr sz="1634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17140" y="3078515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11055" y="3340470"/>
            <a:ext cx="9143709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Esse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é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feito</a:t>
            </a:r>
            <a:r>
              <a:rPr sz="1815" spc="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por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um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conjunto</a:t>
            </a:r>
            <a:r>
              <a:rPr sz="1815" spc="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mecanismos</a:t>
            </a:r>
            <a:r>
              <a:rPr sz="1815" spc="7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definidos</a:t>
            </a:r>
            <a:r>
              <a:rPr sz="1815" spc="77" dirty="0">
                <a:latin typeface="Arial"/>
                <a:cs typeface="Arial"/>
              </a:rPr>
              <a:t> </a:t>
            </a:r>
            <a:r>
              <a:rPr sz="1815" spc="-18" dirty="0">
                <a:latin typeface="Arial"/>
                <a:cs typeface="Arial"/>
              </a:rPr>
              <a:t>como </a:t>
            </a:r>
            <a:r>
              <a:rPr sz="1815" dirty="0">
                <a:latin typeface="Arial"/>
                <a:cs typeface="Arial"/>
              </a:rPr>
              <a:t>esquemas</a:t>
            </a:r>
            <a:r>
              <a:rPr sz="1815" spc="-4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controle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</a:t>
            </a:r>
            <a:r>
              <a:rPr sz="1815" spc="-32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concorrência.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17140" y="3795434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11056" y="4056238"/>
            <a:ext cx="9282604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spcBef>
                <a:spcPts val="91"/>
              </a:spcBef>
            </a:pPr>
            <a:r>
              <a:rPr sz="1815" dirty="0">
                <a:latin typeface="Arial"/>
                <a:cs typeface="Arial"/>
              </a:rPr>
              <a:t>Quando</a:t>
            </a:r>
            <a:r>
              <a:rPr sz="1815" spc="136" dirty="0">
                <a:latin typeface="Arial"/>
                <a:cs typeface="Arial"/>
              </a:rPr>
              <a:t>   </a:t>
            </a:r>
            <a:r>
              <a:rPr sz="1815" dirty="0">
                <a:latin typeface="Arial"/>
                <a:cs typeface="Arial"/>
              </a:rPr>
              <a:t>as</a:t>
            </a:r>
            <a:r>
              <a:rPr sz="1815" spc="141" dirty="0">
                <a:latin typeface="Arial"/>
                <a:cs typeface="Arial"/>
              </a:rPr>
              <a:t>   </a:t>
            </a:r>
            <a:r>
              <a:rPr sz="1815" dirty="0">
                <a:latin typeface="Arial"/>
                <a:cs typeface="Arial"/>
              </a:rPr>
              <a:t>transações</a:t>
            </a:r>
            <a:r>
              <a:rPr sz="1815" spc="141" dirty="0">
                <a:latin typeface="Arial"/>
                <a:cs typeface="Arial"/>
              </a:rPr>
              <a:t>   </a:t>
            </a:r>
            <a:r>
              <a:rPr sz="1815" dirty="0">
                <a:latin typeface="Arial"/>
                <a:cs typeface="Arial"/>
              </a:rPr>
              <a:t>são</a:t>
            </a:r>
            <a:r>
              <a:rPr sz="1815" spc="136" dirty="0">
                <a:latin typeface="Arial"/>
                <a:cs typeface="Arial"/>
              </a:rPr>
              <a:t>   </a:t>
            </a:r>
            <a:r>
              <a:rPr sz="1815" dirty="0">
                <a:latin typeface="Arial"/>
                <a:cs typeface="Arial"/>
              </a:rPr>
              <a:t>executadas</a:t>
            </a:r>
            <a:r>
              <a:rPr sz="1815" spc="136" dirty="0">
                <a:latin typeface="Arial"/>
                <a:cs typeface="Arial"/>
              </a:rPr>
              <a:t>   </a:t>
            </a:r>
            <a:r>
              <a:rPr sz="1815" dirty="0">
                <a:latin typeface="Arial"/>
                <a:cs typeface="Arial"/>
              </a:rPr>
              <a:t>concorrentemente</a:t>
            </a:r>
            <a:r>
              <a:rPr sz="1815" spc="136" dirty="0">
                <a:latin typeface="Arial"/>
                <a:cs typeface="Arial"/>
              </a:rPr>
              <a:t>   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dirty="0">
                <a:latin typeface="Arial"/>
                <a:cs typeface="Arial"/>
              </a:rPr>
              <a:t>consistência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do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banco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pode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ser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violada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mesmo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20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cada</a:t>
            </a:r>
            <a:r>
              <a:rPr sz="1815" spc="213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transação </a:t>
            </a:r>
            <a:r>
              <a:rPr sz="1815" dirty="0">
                <a:latin typeface="Arial"/>
                <a:cs typeface="Arial"/>
              </a:rPr>
              <a:t>individual</a:t>
            </a:r>
            <a:r>
              <a:rPr sz="1815" spc="-68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esteja</a:t>
            </a:r>
            <a:r>
              <a:rPr sz="1815" spc="-59" dirty="0">
                <a:latin typeface="Arial"/>
                <a:cs typeface="Arial"/>
              </a:rPr>
              <a:t> </a:t>
            </a:r>
            <a:r>
              <a:rPr sz="1815" spc="-9" dirty="0">
                <a:latin typeface="Arial"/>
                <a:cs typeface="Arial"/>
              </a:rPr>
              <a:t>correta.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17141" y="4780912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11056" y="4722129"/>
            <a:ext cx="7277548" cy="263118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634" dirty="0">
                <a:latin typeface="Arial"/>
                <a:cs typeface="Arial"/>
              </a:rPr>
              <a:t>Cabe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ressaltar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que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nesse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ambiente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é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importante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conceito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da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seriabilidade.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spc="-45" dirty="0">
                <a:latin typeface="Arial"/>
                <a:cs typeface="Arial"/>
              </a:rPr>
              <a:t>É</a:t>
            </a:r>
            <a:endParaRPr sz="1634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11056" y="4971092"/>
            <a:ext cx="1024090" cy="51459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634" spc="-9" dirty="0">
                <a:latin typeface="Arial"/>
                <a:cs typeface="Arial"/>
              </a:rPr>
              <a:t>necessário conjunto</a:t>
            </a:r>
            <a:endParaRPr sz="1634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48305" y="4971092"/>
            <a:ext cx="6240204" cy="51459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indent="106620">
              <a:spcBef>
                <a:spcPts val="91"/>
              </a:spcBef>
              <a:tabLst>
                <a:tab pos="495064" algn="l"/>
                <a:tab pos="606871" algn="l"/>
                <a:tab pos="1554351" algn="l"/>
                <a:tab pos="1762405" algn="l"/>
                <a:tab pos="3101210" algn="l"/>
                <a:tab pos="3685605" algn="l"/>
                <a:tab pos="4152429" algn="l"/>
                <a:tab pos="4318987" algn="l"/>
                <a:tab pos="4526464" algn="l"/>
                <a:tab pos="4888397" algn="l"/>
                <a:tab pos="5940192" algn="l"/>
              </a:tabLst>
            </a:pPr>
            <a:r>
              <a:rPr sz="1634" spc="-23" dirty="0">
                <a:latin typeface="Arial"/>
                <a:cs typeface="Arial"/>
              </a:rPr>
              <a:t>que</a:t>
            </a:r>
            <a:r>
              <a:rPr sz="1634" dirty="0">
                <a:latin typeface="Arial"/>
                <a:cs typeface="Arial"/>
              </a:rPr>
              <a:t>		</a:t>
            </a:r>
            <a:r>
              <a:rPr sz="1634" spc="-9" dirty="0">
                <a:latin typeface="Arial"/>
                <a:cs typeface="Arial"/>
              </a:rPr>
              <a:t>qualquer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9" dirty="0">
                <a:latin typeface="Arial"/>
                <a:cs typeface="Arial"/>
              </a:rPr>
              <a:t>escalonamento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9" dirty="0">
                <a:latin typeface="Arial"/>
                <a:cs typeface="Arial"/>
              </a:rPr>
              <a:t>produzido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23" dirty="0">
                <a:latin typeface="Arial"/>
                <a:cs typeface="Arial"/>
              </a:rPr>
              <a:t>ao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23" dirty="0">
                <a:latin typeface="Arial"/>
                <a:cs typeface="Arial"/>
              </a:rPr>
              <a:t>se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9" dirty="0">
                <a:latin typeface="Arial"/>
                <a:cs typeface="Arial"/>
              </a:rPr>
              <a:t>processar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23" dirty="0">
                <a:latin typeface="Arial"/>
                <a:cs typeface="Arial"/>
              </a:rPr>
              <a:t>um de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9" dirty="0">
                <a:latin typeface="Arial"/>
                <a:cs typeface="Arial"/>
              </a:rPr>
              <a:t>transações</a:t>
            </a:r>
            <a:r>
              <a:rPr sz="1634" dirty="0">
                <a:latin typeface="Arial"/>
                <a:cs typeface="Arial"/>
              </a:rPr>
              <a:t>		</a:t>
            </a:r>
            <a:r>
              <a:rPr sz="1634" spc="-9" dirty="0">
                <a:latin typeface="Arial"/>
                <a:cs typeface="Arial"/>
              </a:rPr>
              <a:t>concorrentemente</a:t>
            </a:r>
            <a:r>
              <a:rPr sz="1634" dirty="0">
                <a:latin typeface="Arial"/>
                <a:cs typeface="Arial"/>
              </a:rPr>
              <a:t>	</a:t>
            </a:r>
            <a:r>
              <a:rPr sz="1634" spc="-18" dirty="0">
                <a:latin typeface="Arial"/>
                <a:cs typeface="Arial"/>
              </a:rPr>
              <a:t>seja</a:t>
            </a:r>
            <a:r>
              <a:rPr sz="1634" dirty="0">
                <a:latin typeface="Arial"/>
                <a:cs typeface="Arial"/>
              </a:rPr>
              <a:t>		</a:t>
            </a:r>
            <a:r>
              <a:rPr sz="1634" spc="-9" dirty="0">
                <a:latin typeface="Arial"/>
                <a:cs typeface="Arial"/>
              </a:rPr>
              <a:t>computacionalmente</a:t>
            </a:r>
            <a:endParaRPr sz="1634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11056" y="5469018"/>
            <a:ext cx="7279853" cy="51459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</a:pPr>
            <a:r>
              <a:rPr sz="1634" dirty="0">
                <a:latin typeface="Arial"/>
                <a:cs typeface="Arial"/>
              </a:rPr>
              <a:t>equivalente</a:t>
            </a:r>
            <a:r>
              <a:rPr sz="1634" spc="3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</a:t>
            </a:r>
            <a:r>
              <a:rPr sz="1634" spc="34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um</a:t>
            </a:r>
            <a:r>
              <a:rPr sz="1634" spc="349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escalonamento</a:t>
            </a:r>
            <a:r>
              <a:rPr sz="1634" spc="3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produzindo</a:t>
            </a:r>
            <a:r>
              <a:rPr sz="1634" spc="349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executando</a:t>
            </a:r>
            <a:r>
              <a:rPr sz="1634" spc="34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essas</a:t>
            </a:r>
            <a:r>
              <a:rPr sz="1634" spc="349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transações </a:t>
            </a:r>
            <a:r>
              <a:rPr sz="1634" dirty="0">
                <a:latin typeface="Arial"/>
                <a:cs typeface="Arial"/>
              </a:rPr>
              <a:t>serialmente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em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alguma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ordem.</a:t>
            </a:r>
            <a:endParaRPr sz="1634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17140" y="6195158"/>
            <a:ext cx="126787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281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817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20182" y="6047410"/>
            <a:ext cx="7268327" cy="570253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>
              <a:spcBef>
                <a:spcPts val="91"/>
              </a:spcBef>
              <a:tabLst>
                <a:tab pos="797059" algn="l"/>
                <a:tab pos="1312871" algn="l"/>
                <a:tab pos="1762980" algn="l"/>
                <a:tab pos="2688561" algn="l"/>
                <a:tab pos="3204373" algn="l"/>
                <a:tab pos="4118426" algn="l"/>
                <a:tab pos="4684954" algn="l"/>
                <a:tab pos="6047965" algn="l"/>
                <a:tab pos="7128576" algn="l"/>
              </a:tabLst>
            </a:pPr>
            <a:r>
              <a:rPr sz="1815" spc="-9" dirty="0">
                <a:latin typeface="Arial"/>
                <a:cs typeface="Arial"/>
              </a:rPr>
              <a:t>Diz-</a:t>
            </a:r>
            <a:r>
              <a:rPr sz="1815" spc="-23" dirty="0">
                <a:latin typeface="Arial"/>
                <a:cs typeface="Arial"/>
              </a:rPr>
              <a:t>se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que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um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sistema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23" dirty="0">
                <a:latin typeface="Arial"/>
                <a:cs typeface="Arial"/>
              </a:rPr>
              <a:t>que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garante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18" dirty="0">
                <a:latin typeface="Arial"/>
                <a:cs typeface="Arial"/>
              </a:rPr>
              <a:t>esta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propriedade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9" dirty="0">
                <a:latin typeface="Arial"/>
                <a:cs typeface="Arial"/>
              </a:rPr>
              <a:t>assegura</a:t>
            </a:r>
            <a:r>
              <a:rPr sz="1815" dirty="0">
                <a:latin typeface="Arial"/>
                <a:cs typeface="Arial"/>
              </a:rPr>
              <a:t>	</a:t>
            </a:r>
            <a:r>
              <a:rPr sz="1815" spc="-45" dirty="0">
                <a:latin typeface="Arial"/>
                <a:cs typeface="Arial"/>
              </a:rPr>
              <a:t>a </a:t>
            </a:r>
            <a:r>
              <a:rPr sz="1815" spc="-9" dirty="0">
                <a:latin typeface="Arial"/>
                <a:cs typeface="Arial"/>
              </a:rPr>
              <a:t>seriabilidade.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7" name="object 17" descr="$PPTXTitle"/>
          <p:cNvSpPr txBox="1">
            <a:spLocks noGrp="1"/>
          </p:cNvSpPr>
          <p:nvPr>
            <p:ph type="title"/>
          </p:nvPr>
        </p:nvSpPr>
        <p:spPr>
          <a:xfrm>
            <a:off x="3504044" y="775143"/>
            <a:ext cx="6246543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2234416" algn="l"/>
              </a:tabLst>
            </a:pPr>
            <a:r>
              <a:rPr spc="-9" dirty="0"/>
              <a:t>Controle</a:t>
            </a:r>
            <a:r>
              <a:rPr dirty="0"/>
              <a:t>	de</a:t>
            </a:r>
            <a:r>
              <a:rPr spc="-59" dirty="0"/>
              <a:t> </a:t>
            </a:r>
            <a:r>
              <a:rPr spc="-9" dirty="0"/>
              <a:t>Concorrência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35695" y="1320885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35695" y="1732365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35695" y="2641770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35695" y="3303366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35695" y="3963808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35695" y="5122176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35695" y="5782620"/>
            <a:ext cx="116413" cy="124500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726" spc="236" dirty="0">
                <a:solidFill>
                  <a:srgbClr val="7F0000"/>
                </a:solidFill>
                <a:latin typeface="Calibri"/>
                <a:cs typeface="Calibri"/>
              </a:rPr>
              <a:t>●</a:t>
            </a:r>
            <a:endParaRPr sz="726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9610" y="1320885"/>
            <a:ext cx="7397995" cy="5035578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634" dirty="0">
                <a:latin typeface="Arial"/>
                <a:cs typeface="Arial"/>
              </a:rPr>
              <a:t>Os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escalonamentos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podem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ser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seriais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não-seriais.</a:t>
            </a:r>
            <a:endParaRPr sz="1634" dirty="0">
              <a:latin typeface="Arial"/>
              <a:cs typeface="Arial"/>
            </a:endParaRPr>
          </a:p>
          <a:p>
            <a:pPr marL="11527" marR="189034">
              <a:spcBef>
                <a:spcPts val="1280"/>
              </a:spcBef>
            </a:pPr>
            <a:r>
              <a:rPr sz="1634" dirty="0">
                <a:latin typeface="Arial"/>
                <a:cs typeface="Arial"/>
              </a:rPr>
              <a:t>Escalonamentos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seriais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consistem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uma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seqüência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instruções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várias </a:t>
            </a:r>
            <a:r>
              <a:rPr sz="1634" dirty="0">
                <a:latin typeface="Arial"/>
                <a:cs typeface="Arial"/>
              </a:rPr>
              <a:t>transações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onde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instruções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pertencentes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uma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única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transação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aparecem juntas.</a:t>
            </a:r>
            <a:endParaRPr sz="1634" dirty="0">
              <a:latin typeface="Arial"/>
              <a:cs typeface="Arial"/>
            </a:endParaRPr>
          </a:p>
          <a:p>
            <a:pPr marL="11527" marR="176932">
              <a:spcBef>
                <a:spcPts val="1289"/>
              </a:spcBef>
            </a:pPr>
            <a:r>
              <a:rPr sz="1634" dirty="0">
                <a:latin typeface="Arial"/>
                <a:cs typeface="Arial"/>
              </a:rPr>
              <a:t>No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escalonamento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não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serial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operações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uma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transação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são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executadas </a:t>
            </a:r>
            <a:r>
              <a:rPr sz="1634" dirty="0">
                <a:latin typeface="Arial"/>
                <a:cs typeface="Arial"/>
              </a:rPr>
              <a:t>intercaladas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com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operações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outra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transação.</a:t>
            </a:r>
            <a:endParaRPr sz="1634" dirty="0">
              <a:latin typeface="Arial"/>
              <a:cs typeface="Arial"/>
            </a:endParaRPr>
          </a:p>
          <a:p>
            <a:pPr marL="11527" marR="94517">
              <a:spcBef>
                <a:spcPts val="1280"/>
              </a:spcBef>
            </a:pPr>
            <a:r>
              <a:rPr sz="1634" dirty="0">
                <a:latin typeface="Arial"/>
                <a:cs typeface="Arial"/>
              </a:rPr>
              <a:t>Os</a:t>
            </a:r>
            <a:r>
              <a:rPr sz="1634" spc="-45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mecanismos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controle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45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concorrência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são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classificados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em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mecanismos </a:t>
            </a:r>
            <a:r>
              <a:rPr sz="1634" dirty="0">
                <a:latin typeface="Arial"/>
                <a:cs typeface="Arial"/>
              </a:rPr>
              <a:t>otimistas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pessimistas.</a:t>
            </a:r>
            <a:endParaRPr sz="1634" dirty="0">
              <a:latin typeface="Arial"/>
              <a:cs typeface="Arial"/>
            </a:endParaRPr>
          </a:p>
          <a:p>
            <a:pPr marL="11527" marR="4611">
              <a:spcBef>
                <a:spcPts val="1280"/>
              </a:spcBef>
            </a:pPr>
            <a:r>
              <a:rPr sz="1634" dirty="0">
                <a:latin typeface="Arial"/>
                <a:cs typeface="Arial"/>
              </a:rPr>
              <a:t>Os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mecanismos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controle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concorrência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pessimistas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são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aqueles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spc="-23" dirty="0">
                <a:latin typeface="Arial"/>
                <a:cs typeface="Arial"/>
              </a:rPr>
              <a:t>que </a:t>
            </a:r>
            <a:r>
              <a:rPr sz="1634" dirty="0">
                <a:latin typeface="Arial"/>
                <a:cs typeface="Arial"/>
              </a:rPr>
              <a:t>buscam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impedir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antecipadamente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tipos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acesso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concorrente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dados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spc="-23" dirty="0">
                <a:latin typeface="Arial"/>
                <a:cs typeface="Arial"/>
              </a:rPr>
              <a:t>que </a:t>
            </a:r>
            <a:r>
              <a:rPr sz="1634" dirty="0">
                <a:latin typeface="Arial"/>
                <a:cs typeface="Arial"/>
              </a:rPr>
              <a:t>podem</a:t>
            </a:r>
            <a:r>
              <a:rPr sz="1634" spc="-45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gerar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inconsistências.</a:t>
            </a:r>
            <a:r>
              <a:rPr sz="1634" spc="-36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Isso</a:t>
            </a:r>
            <a:r>
              <a:rPr sz="1634" spc="-50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pode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ser</a:t>
            </a:r>
            <a:r>
              <a:rPr sz="1634" spc="-45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feito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bloqueando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temporariamente</a:t>
            </a:r>
            <a:r>
              <a:rPr sz="1634" spc="-45" dirty="0">
                <a:latin typeface="Arial"/>
                <a:cs typeface="Arial"/>
              </a:rPr>
              <a:t> o </a:t>
            </a:r>
            <a:r>
              <a:rPr sz="1634" dirty="0">
                <a:latin typeface="Arial"/>
                <a:cs typeface="Arial"/>
              </a:rPr>
              <a:t>acesso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dados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algumas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aplicações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enquanto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outra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está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acessando.</a:t>
            </a:r>
            <a:endParaRPr sz="1634" dirty="0">
              <a:latin typeface="Arial"/>
              <a:cs typeface="Arial"/>
            </a:endParaRPr>
          </a:p>
          <a:p>
            <a:pPr marL="11527" marR="25358" indent="58784">
              <a:spcBef>
                <a:spcPts val="1280"/>
              </a:spcBef>
            </a:pPr>
            <a:r>
              <a:rPr sz="1634" dirty="0">
                <a:latin typeface="Arial"/>
                <a:cs typeface="Arial"/>
              </a:rPr>
              <a:t>Os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mecanismos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controle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concorrência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otimistas,</a:t>
            </a:r>
            <a:r>
              <a:rPr sz="1634" spc="-23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ao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invés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tentar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evitar </a:t>
            </a:r>
            <a:r>
              <a:rPr sz="1634" dirty="0">
                <a:latin typeface="Arial"/>
                <a:cs typeface="Arial"/>
              </a:rPr>
              <a:t>antecipadamente</a:t>
            </a:r>
            <a:r>
              <a:rPr sz="1634" spc="-45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acessos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inconsistentes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permitem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o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livre</a:t>
            </a:r>
            <a:r>
              <a:rPr sz="1634" spc="-41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acesso.</a:t>
            </a:r>
            <a:endParaRPr sz="1634" dirty="0">
              <a:latin typeface="Arial"/>
              <a:cs typeface="Arial"/>
            </a:endParaRPr>
          </a:p>
          <a:p>
            <a:pPr marL="11527" marR="431092">
              <a:spcBef>
                <a:spcPts val="1280"/>
              </a:spcBef>
            </a:pPr>
            <a:r>
              <a:rPr sz="1634" dirty="0">
                <a:latin typeface="Arial"/>
                <a:cs typeface="Arial"/>
              </a:rPr>
              <a:t>No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final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da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execução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das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aplicações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é</a:t>
            </a:r>
            <a:r>
              <a:rPr sz="1634" spc="-18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iniciado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um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processo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que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examina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spc="-45" dirty="0">
                <a:latin typeface="Arial"/>
                <a:cs typeface="Arial"/>
              </a:rPr>
              <a:t>a </a:t>
            </a:r>
            <a:r>
              <a:rPr sz="1634" dirty="0">
                <a:latin typeface="Arial"/>
                <a:cs typeface="Arial"/>
              </a:rPr>
              <a:t>incidência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de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inconsistência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nos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dados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graças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ao</a:t>
            </a:r>
            <a:r>
              <a:rPr sz="1634" spc="-32" dirty="0">
                <a:latin typeface="Arial"/>
                <a:cs typeface="Arial"/>
              </a:rPr>
              <a:t> </a:t>
            </a:r>
            <a:r>
              <a:rPr sz="1634" dirty="0">
                <a:latin typeface="Arial"/>
                <a:cs typeface="Arial"/>
              </a:rPr>
              <a:t>acesso</a:t>
            </a:r>
            <a:r>
              <a:rPr sz="1634" spc="-27" dirty="0">
                <a:latin typeface="Arial"/>
                <a:cs typeface="Arial"/>
              </a:rPr>
              <a:t> </a:t>
            </a:r>
            <a:r>
              <a:rPr sz="1634" spc="-9" dirty="0">
                <a:latin typeface="Arial"/>
                <a:cs typeface="Arial"/>
              </a:rPr>
              <a:t>concorrente.</a:t>
            </a:r>
            <a:endParaRPr sz="1634" dirty="0">
              <a:latin typeface="Arial"/>
              <a:cs typeface="Arial"/>
            </a:endParaRPr>
          </a:p>
        </p:txBody>
      </p: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2335000" y="764666"/>
            <a:ext cx="6246543" cy="442526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  <a:tabLst>
                <a:tab pos="2234416" algn="l"/>
              </a:tabLst>
            </a:pPr>
            <a:r>
              <a:rPr spc="-9" dirty="0"/>
              <a:t>Controle</a:t>
            </a:r>
            <a:r>
              <a:rPr dirty="0"/>
              <a:t>	de</a:t>
            </a:r>
            <a:r>
              <a:rPr spc="-59" dirty="0"/>
              <a:t> </a:t>
            </a:r>
            <a:r>
              <a:rPr spc="-9" dirty="0"/>
              <a:t>Concorrência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Vermelh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Gotícu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{AD34668E-4085-9E47-9F23-F100919807AB}tf10001073</Template>
  <TotalTime>910</TotalTime>
  <Words>7573</Words>
  <Application>Microsoft Office PowerPoint</Application>
  <PresentationFormat>Widescreen</PresentationFormat>
  <Paragraphs>540</Paragraphs>
  <Slides>63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63</vt:i4>
      </vt:variant>
    </vt:vector>
  </HeadingPairs>
  <TitlesOfParts>
    <vt:vector size="69" baseType="lpstr">
      <vt:lpstr>Arial</vt:lpstr>
      <vt:lpstr>Calibri</vt:lpstr>
      <vt:lpstr>Helvetica Neue</vt:lpstr>
      <vt:lpstr>Segoe Print</vt:lpstr>
      <vt:lpstr>Tw Cen MT</vt:lpstr>
      <vt:lpstr>Gotícula</vt:lpstr>
      <vt:lpstr>Auditoria em sistemas e segurança da informação</vt:lpstr>
      <vt:lpstr>Segurança em Banco de Dados</vt:lpstr>
      <vt:lpstr>Segurança em Banco de Dados</vt:lpstr>
      <vt:lpstr>Segurança em Banco de Dados</vt:lpstr>
      <vt:lpstr>Aspectos Gerais de Segurança</vt:lpstr>
      <vt:lpstr>Aspectos Gerais de Segurança</vt:lpstr>
      <vt:lpstr>Controle de Redundância</vt:lpstr>
      <vt:lpstr>Controle de Concorrência</vt:lpstr>
      <vt:lpstr>Controle de Concorrência</vt:lpstr>
      <vt:lpstr>Restrição de Integridade</vt:lpstr>
      <vt:lpstr>Restrição de Integridade</vt:lpstr>
      <vt:lpstr>Evitar violação de consistência dos dados</vt:lpstr>
      <vt:lpstr>Criptografia</vt:lpstr>
      <vt:lpstr>A criptografia tem quatro objetivos principais :</vt:lpstr>
      <vt:lpstr>Criptografia</vt:lpstr>
      <vt:lpstr>Criptografia</vt:lpstr>
      <vt:lpstr>Criptografia</vt:lpstr>
      <vt:lpstr>Segurança de acesso (usuários e aplicações)</vt:lpstr>
      <vt:lpstr>Segurança de acesso (usuários e aplicações)</vt:lpstr>
      <vt:lpstr>Segurança de acesso (usuários e aplicações)</vt:lpstr>
      <vt:lpstr>Segurança de acesso (usuários e aplicações)</vt:lpstr>
      <vt:lpstr>SQL injection</vt:lpstr>
      <vt:lpstr>SQL injection</vt:lpstr>
      <vt:lpstr>SQL injection</vt:lpstr>
      <vt:lpstr>SQL injection</vt:lpstr>
      <vt:lpstr>SQL injection</vt:lpstr>
      <vt:lpstr>SQL injection</vt:lpstr>
      <vt:lpstr>SQL injection</vt:lpstr>
      <vt:lpstr>Segurança contra falhas (recovery)</vt:lpstr>
      <vt:lpstr>Manutenção de histórico de atualizações(Log) e backups do BD</vt:lpstr>
      <vt:lpstr>Manutenção de histórico de atualizações(Log) e backups do BD</vt:lpstr>
      <vt:lpstr>Manutenção de histórico de atualizações(Log) e backups do BD</vt:lpstr>
      <vt:lpstr>Manutenção de histórico de atualizações(Log) e backups do BD</vt:lpstr>
      <vt:lpstr>Manutenção de histórico de atualizações(Log) e backups do BD</vt:lpstr>
      <vt:lpstr>Tipo de Falhas</vt:lpstr>
      <vt:lpstr>Tipo de Falhas</vt:lpstr>
      <vt:lpstr>Tipo de Falhas</vt:lpstr>
      <vt:lpstr>Tipo de Falhas</vt:lpstr>
      <vt:lpstr>Tipo de Falhas</vt:lpstr>
      <vt:lpstr>Tipo de Falhas</vt:lpstr>
      <vt:lpstr>Auditoria em Banco de Dados</vt:lpstr>
      <vt:lpstr>Segurança em Banco de dados Livres (MariaDB)</vt:lpstr>
      <vt:lpstr>Segurança no sistema (MariaDB)</vt:lpstr>
      <vt:lpstr>Sistema de arquivos (MariaDB)</vt:lpstr>
      <vt:lpstr>Sistema de arquivos (MariaDB)</vt:lpstr>
      <vt:lpstr>Usuários do sistema (MariaDB)</vt:lpstr>
      <vt:lpstr>Usuários do sistema (MariaDB)</vt:lpstr>
      <vt:lpstr>Usuários do sistema (MariaDB)</vt:lpstr>
      <vt:lpstr>Sistema de autenticação (MariaDB)</vt:lpstr>
      <vt:lpstr>Sistema de autenticação (MariaDB)</vt:lpstr>
      <vt:lpstr>Sistema de autenticação (MariaDB)</vt:lpstr>
      <vt:lpstr>Sistema de autenticação (MariaDB)</vt:lpstr>
      <vt:lpstr>Sistema de autenticação (MariaDB)</vt:lpstr>
      <vt:lpstr>Conexão via rede (MariaDB)</vt:lpstr>
      <vt:lpstr>Conexão via rede (MariaDB)</vt:lpstr>
      <vt:lpstr>A segunda providência é estabelecer uma conexão segura com o servidor. A senha no momento da autenticação não é transmitida em texto plano, porém o algoritmo de criptografia não é forte e pode ser facilmente quebrado.</vt:lpstr>
      <vt:lpstr>Exemplificando, vamos fazer com que a autenticação do usuário Alfredo seja feita com SSL.</vt:lpstr>
      <vt:lpstr>Consequencias</vt:lpstr>
      <vt:lpstr>Consequencias de Banco de Dados não seguros. Invasão em banco de dados coloca em risco 2 milhões de clientes da Honda</vt:lpstr>
      <vt:lpstr>Consequencias de Banco de Dados não Seguros.</vt:lpstr>
      <vt:lpstr>Consequencias de Banco de Dados não Seguros.</vt:lpstr>
      <vt:lpstr>Recomendações para um ambiente seguro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Arquitetura e Organização de Computadores</dc:title>
  <cp:lastModifiedBy>Vladimir Geraseev Junior</cp:lastModifiedBy>
  <cp:revision>6</cp:revision>
  <dcterms:modified xsi:type="dcterms:W3CDTF">2026-03-23T21:15:39Z</dcterms:modified>
</cp:coreProperties>
</file>